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53D4D-AFFB-458F-AF71-996CD9A1A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>
                <a:solidFill>
                  <a:schemeClr val="accent1">
                    <a:lumMod val="75000"/>
                  </a:schemeClr>
                </a:solidFill>
                <a:latin typeface="Californian FB" panose="0207040306080B030204" pitchFamily="18" charset="0"/>
              </a:rPr>
              <a:t>KŮROVEC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24DEB-4EA7-4DC5-8C88-2F47547F4D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Život, rozmnožování a výskyt lýkožrouta smrkového</a:t>
            </a:r>
          </a:p>
        </p:txBody>
      </p:sp>
    </p:spTree>
    <p:extLst>
      <p:ext uri="{BB962C8B-B14F-4D97-AF65-F5344CB8AC3E}">
        <p14:creationId xmlns:p14="http://schemas.microsoft.com/office/powerpoint/2010/main" val="87422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45255E-E3C1-486D-B21E-F7A7E571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/>
              <a:t>Jak daleko kůrovec doletí?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7D9A85-FBD9-4828-890E-815FE205E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2926" y="2026416"/>
            <a:ext cx="2942201" cy="122501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dirty="0" err="1">
                <a:solidFill>
                  <a:schemeClr val="tx1"/>
                </a:solidFill>
              </a:rPr>
              <a:t>Lítá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malou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rychlostí</a:t>
            </a:r>
            <a:r>
              <a:rPr lang="en-US" dirty="0">
                <a:solidFill>
                  <a:schemeClr val="tx1"/>
                </a:solidFill>
              </a:rPr>
              <a:t> 1-2m/s</a:t>
            </a:r>
          </a:p>
          <a:p>
            <a:pPr>
              <a:buFont typeface="Wingdings 3" charset="2"/>
              <a:buChar char=""/>
            </a:pPr>
            <a:r>
              <a:rPr lang="en-US" dirty="0" err="1">
                <a:solidFill>
                  <a:schemeClr val="tx1"/>
                </a:solidFill>
              </a:rPr>
              <a:t>Směr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určuje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směr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větru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"/>
            </a:pPr>
            <a:r>
              <a:rPr lang="en-US" dirty="0" err="1">
                <a:solidFill>
                  <a:schemeClr val="tx1"/>
                </a:solidFill>
              </a:rPr>
              <a:t>Nejdelší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vzdálenost</a:t>
            </a:r>
            <a:r>
              <a:rPr lang="en-US" dirty="0">
                <a:solidFill>
                  <a:schemeClr val="tx1"/>
                </a:solidFill>
              </a:rPr>
              <a:t> je 1200m</a:t>
            </a:r>
          </a:p>
        </p:txBody>
      </p:sp>
      <p:pic>
        <p:nvPicPr>
          <p:cNvPr id="8" name="Obrázek 7" descr="Obsah obrázku tmavé&#10;&#10;Popis byl vytvořen automaticky">
            <a:extLst>
              <a:ext uri="{FF2B5EF4-FFF2-40B4-BE49-F238E27FC236}">
                <a16:creationId xmlns:a16="http://schemas.microsoft.com/office/drawing/2014/main" id="{F8529513-07EB-4CCD-89E0-41F2CB11C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6" b="-2"/>
          <a:stretch/>
        </p:blipFill>
        <p:spPr>
          <a:xfrm>
            <a:off x="7736146" y="624111"/>
            <a:ext cx="3768466" cy="2627322"/>
          </a:xfrm>
          <a:prstGeom prst="rect">
            <a:avLst/>
          </a:prstGeom>
        </p:spPr>
      </p:pic>
      <p:pic>
        <p:nvPicPr>
          <p:cNvPr id="6" name="Zástupný obsah 5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475218B3-BCA4-4132-8010-98AB5CE2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17" r="18869" b="3"/>
          <a:stretch/>
        </p:blipFill>
        <p:spPr>
          <a:xfrm>
            <a:off x="7736146" y="3416024"/>
            <a:ext cx="3768466" cy="2756175"/>
          </a:xfrm>
          <a:prstGeom prst="rect">
            <a:avLst/>
          </a:prstGeom>
        </p:spPr>
      </p:pic>
      <p:pic>
        <p:nvPicPr>
          <p:cNvPr id="10" name="Obrázek 9" descr="Obsah obrázku tráva, strom, exteriér, suché&#10;&#10;Popis byl vytvořen automaticky">
            <a:extLst>
              <a:ext uri="{FF2B5EF4-FFF2-40B4-BE49-F238E27FC236}">
                <a16:creationId xmlns:a16="http://schemas.microsoft.com/office/drawing/2014/main" id="{DF165B4E-084A-46FF-A73B-0D8487D63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926" y="3416024"/>
            <a:ext cx="4779179" cy="27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2D58C2C-2787-4A75-8A59-53691E39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cs-CZ" b="1"/>
              <a:t>Kůrovec vzal domov orlům</a:t>
            </a:r>
          </a:p>
        </p:txBody>
      </p:sp>
      <p:pic>
        <p:nvPicPr>
          <p:cNvPr id="7" name="Obrázek 6" descr="Obsah obrázku pták, dravý pták, exteriér, orel&#10;&#10;Popis byl vytvořen automaticky">
            <a:extLst>
              <a:ext uri="{FF2B5EF4-FFF2-40B4-BE49-F238E27FC236}">
                <a16:creationId xmlns:a16="http://schemas.microsoft.com/office/drawing/2014/main" id="{C4888419-340B-4853-A065-FBB82F524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0" r="3" b="3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Obrázek 4" descr="Obsah obrázku obloha, exteriér, tráva, rostlina&#10;&#10;Popis byl vytvořen automaticky">
            <a:extLst>
              <a:ext uri="{FF2B5EF4-FFF2-40B4-BE49-F238E27FC236}">
                <a16:creationId xmlns:a16="http://schemas.microsoft.com/office/drawing/2014/main" id="{5C951477-2791-4447-88ED-A312D9A5D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8" r="6774" b="-1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F6EBC-6F7C-41E2-8DF3-EEF6D1603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cs-CZ" dirty="0"/>
              <a:t>Orel mořský, který hnízdí na Vysočině, přišel o stromy</a:t>
            </a:r>
          </a:p>
          <a:p>
            <a:r>
              <a:rPr lang="cs-CZ" dirty="0"/>
              <a:t>V ČR žije asi 700 dospělých jedinců orla mořského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10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B97C9-1429-41A3-8CAB-7FC16A3E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 boji s kůrovcem pomáhají i speciálně cvičení psi</a:t>
            </a:r>
          </a:p>
        </p:txBody>
      </p:sp>
      <p:pic>
        <p:nvPicPr>
          <p:cNvPr id="5" name="Zástupný obsah 4" descr="Obsah obrázku tráva, exteriér, strom, země&#10;&#10;Popis byl vytvořen automaticky">
            <a:extLst>
              <a:ext uri="{FF2B5EF4-FFF2-40B4-BE49-F238E27FC236}">
                <a16:creationId xmlns:a16="http://schemas.microsoft.com/office/drawing/2014/main" id="{26974291-F6F4-4BA6-95F2-C2B781761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111" y="2150840"/>
            <a:ext cx="6124575" cy="4083050"/>
          </a:xfrm>
        </p:spPr>
      </p:pic>
    </p:spTree>
    <p:extLst>
      <p:ext uri="{BB962C8B-B14F-4D97-AF65-F5344CB8AC3E}">
        <p14:creationId xmlns:p14="http://schemas.microsoft.com/office/powerpoint/2010/main" val="290115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04F99-02D8-4501-B917-357DFC10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Děkujeme za pozornost</a:t>
            </a:r>
            <a:br>
              <a:rPr lang="cs-CZ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kolektiv žáků 6.ročníku</a:t>
            </a:r>
          </a:p>
        </p:txBody>
      </p:sp>
      <p:pic>
        <p:nvPicPr>
          <p:cNvPr id="5" name="Zástupný obsah 4" descr="Obsah obrázku tráva, exteriér, osoba, obloha&#10;&#10;Popis byl vytvořen automaticky">
            <a:extLst>
              <a:ext uri="{FF2B5EF4-FFF2-40B4-BE49-F238E27FC236}">
                <a16:creationId xmlns:a16="http://schemas.microsoft.com/office/drawing/2014/main" id="{E7FDAC11-82DC-4CD5-B73C-584839030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7963" y="1819275"/>
            <a:ext cx="6057900" cy="4543425"/>
          </a:xfrm>
        </p:spPr>
      </p:pic>
    </p:spTree>
    <p:extLst>
      <p:ext uri="{BB962C8B-B14F-4D97-AF65-F5344CB8AC3E}">
        <p14:creationId xmlns:p14="http://schemas.microsoft.com/office/powerpoint/2010/main" val="341440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EE6DD-0276-4822-95DF-5A86ADA3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38125"/>
            <a:ext cx="8911687" cy="70865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Kdo je kůrovec?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FBE519-90D1-47FF-A498-6AA5F4E40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46779"/>
            <a:ext cx="8915400" cy="4964444"/>
          </a:xfrm>
        </p:spPr>
        <p:txBody>
          <a:bodyPr/>
          <a:lstStyle/>
          <a:p>
            <a:r>
              <a:rPr lang="cs-CZ" dirty="0"/>
              <a:t>Patří do podčeledi nosatcovitých</a:t>
            </a:r>
          </a:p>
          <a:p>
            <a:r>
              <a:rPr lang="cs-CZ" dirty="0"/>
              <a:t>Kůrovec je vlastně nosatec bez nosu</a:t>
            </a:r>
          </a:p>
          <a:p>
            <a:r>
              <a:rPr lang="cs-CZ" dirty="0"/>
              <a:t>Zjednodušeně se nazývá lýkožrout smrkový, popřípadě severský a lesklý</a:t>
            </a:r>
          </a:p>
          <a:p>
            <a:r>
              <a:rPr lang="cs-CZ" dirty="0"/>
              <a:t>Tyto tři druhy způsobují největší hospodářské škody</a:t>
            </a:r>
          </a:p>
          <a:p>
            <a:endParaRPr lang="cs-CZ" dirty="0"/>
          </a:p>
        </p:txBody>
      </p:sp>
      <p:pic>
        <p:nvPicPr>
          <p:cNvPr id="5" name="Obrázek 4" descr="Obsah obrázku hmyz&#10;&#10;Popis byl vytvořen automaticky">
            <a:extLst>
              <a:ext uri="{FF2B5EF4-FFF2-40B4-BE49-F238E27FC236}">
                <a16:creationId xmlns:a16="http://schemas.microsoft.com/office/drawing/2014/main" id="{26503860-7286-48D5-A25A-B815CD36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609850"/>
            <a:ext cx="4581525" cy="4243387"/>
          </a:xfrm>
          <a:prstGeom prst="rect">
            <a:avLst/>
          </a:prstGeom>
        </p:spPr>
      </p:pic>
      <p:pic>
        <p:nvPicPr>
          <p:cNvPr id="7" name="Obrázek 6" descr="Obsah obrázku hmyz&#10;&#10;Popis byl vytvořen automaticky">
            <a:extLst>
              <a:ext uri="{FF2B5EF4-FFF2-40B4-BE49-F238E27FC236}">
                <a16:creationId xmlns:a16="http://schemas.microsoft.com/office/drawing/2014/main" id="{F2F6DE58-F08B-45C7-B447-64BB16BB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924" y="2609849"/>
            <a:ext cx="5057775" cy="4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2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5C3517-F035-4407-909C-E7D7E5B9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/>
              <a:t>Kde se vzal kůrovec?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38960D-DE9E-41AF-8327-323B85842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956" y="2133600"/>
            <a:ext cx="4140772" cy="437019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Pochází</a:t>
            </a:r>
            <a:r>
              <a:rPr lang="en-US" sz="1600" dirty="0">
                <a:solidFill>
                  <a:schemeClr val="tx1"/>
                </a:solidFill>
              </a:rPr>
              <a:t> z </a:t>
            </a:r>
            <a:r>
              <a:rPr lang="en-US" sz="1600" dirty="0" err="1">
                <a:solidFill>
                  <a:schemeClr val="tx1"/>
                </a:solidFill>
              </a:rPr>
              <a:t>druhohor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Nalezeny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zbytky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kůrovce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zalitého</a:t>
            </a:r>
            <a:r>
              <a:rPr lang="en-US" sz="1600" dirty="0">
                <a:solidFill>
                  <a:schemeClr val="tx1"/>
                </a:solidFill>
              </a:rPr>
              <a:t> v </a:t>
            </a:r>
            <a:r>
              <a:rPr lang="en-US" sz="1600" dirty="0" err="1">
                <a:solidFill>
                  <a:schemeClr val="tx1"/>
                </a:solidFill>
              </a:rPr>
              <a:t>jantaru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Kusy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zkamenělého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dřeva</a:t>
            </a:r>
            <a:r>
              <a:rPr lang="en-US" sz="1600" dirty="0">
                <a:solidFill>
                  <a:schemeClr val="tx1"/>
                </a:solidFill>
              </a:rPr>
              <a:t> v </a:t>
            </a:r>
            <a:r>
              <a:rPr lang="en-US" sz="1600" dirty="0" err="1">
                <a:solidFill>
                  <a:schemeClr val="tx1"/>
                </a:solidFill>
              </a:rPr>
              <a:t>jehož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struktuře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jsou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patrné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zbytky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podkorní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činnosti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kůrovce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Kůrovec</a:t>
            </a:r>
            <a:r>
              <a:rPr lang="en-US" sz="1600" dirty="0">
                <a:solidFill>
                  <a:schemeClr val="tx1"/>
                </a:solidFill>
              </a:rPr>
              <a:t> je </a:t>
            </a:r>
            <a:r>
              <a:rPr lang="en-US" sz="1600" dirty="0" err="1">
                <a:solidFill>
                  <a:schemeClr val="tx1"/>
                </a:solidFill>
              </a:rPr>
              <a:t>pevně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spjatý</a:t>
            </a:r>
            <a:r>
              <a:rPr lang="en-US" sz="1600" dirty="0">
                <a:solidFill>
                  <a:schemeClr val="tx1"/>
                </a:solidFill>
              </a:rPr>
              <a:t> se </a:t>
            </a:r>
            <a:r>
              <a:rPr lang="en-US" sz="1600" dirty="0" err="1">
                <a:solidFill>
                  <a:schemeClr val="tx1"/>
                </a:solidFill>
              </a:rPr>
              <a:t>svojí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hostitelskou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dřevinou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Vždy</a:t>
            </a:r>
            <a:r>
              <a:rPr lang="en-US" sz="1600" dirty="0">
                <a:solidFill>
                  <a:schemeClr val="tx1"/>
                </a:solidFill>
              </a:rPr>
              <a:t> se </a:t>
            </a:r>
            <a:r>
              <a:rPr lang="en-US" sz="1600" dirty="0" err="1">
                <a:solidFill>
                  <a:schemeClr val="tx1"/>
                </a:solidFill>
              </a:rPr>
              <a:t>dokáže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vyrovnat</a:t>
            </a:r>
            <a:r>
              <a:rPr lang="en-US" sz="1600" dirty="0">
                <a:solidFill>
                  <a:schemeClr val="tx1"/>
                </a:solidFill>
              </a:rPr>
              <a:t> se </a:t>
            </a:r>
            <a:r>
              <a:rPr lang="en-US" sz="1600" dirty="0" err="1">
                <a:solidFill>
                  <a:schemeClr val="tx1"/>
                </a:solidFill>
              </a:rPr>
              <a:t>všemi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přírodními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podmínkami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en-US" sz="1600" dirty="0" err="1">
                <a:solidFill>
                  <a:schemeClr val="tx1"/>
                </a:solidFill>
              </a:rPr>
              <a:t>Vysoké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teploty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dokáže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využít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svůj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prospěch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zničit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hostitele</a:t>
            </a: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Wingdings 3" charset="2"/>
              <a:buChar char=""/>
            </a:pPr>
            <a:r>
              <a:rPr lang="cs-CZ" sz="1600" dirty="0">
                <a:solidFill>
                  <a:schemeClr val="tx1"/>
                </a:solidFill>
              </a:rPr>
              <a:t>Je to velmi dobrý letec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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Zástupný obsah 5" descr="&#10;&#10;">
            <a:extLst>
              <a:ext uri="{FF2B5EF4-FFF2-40B4-BE49-F238E27FC236}">
                <a16:creationId xmlns:a16="http://schemas.microsoft.com/office/drawing/2014/main" id="{36B0D994-0D10-475D-AA09-D04201CCC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5" r="17650" b="2"/>
          <a:stretch/>
        </p:blipFill>
        <p:spPr>
          <a:xfrm>
            <a:off x="6091916" y="10"/>
            <a:ext cx="6100084" cy="68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7AFE6-64CC-4E88-8DB6-BDDE51D4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67362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Jaký je životní cyklus kůrovce?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750FF0-91E4-44A8-9D98-E123B2C51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451728"/>
            <a:ext cx="4313864" cy="4459494"/>
          </a:xfrm>
        </p:spPr>
        <p:txBody>
          <a:bodyPr/>
          <a:lstStyle/>
          <a:p>
            <a:r>
              <a:rPr lang="cs-CZ" dirty="0"/>
              <a:t>Je ovlivněn průběhem počasí</a:t>
            </a:r>
          </a:p>
          <a:p>
            <a:r>
              <a:rPr lang="cs-CZ" dirty="0"/>
              <a:t>Přezimují dospělí jedinci</a:t>
            </a:r>
          </a:p>
          <a:p>
            <a:r>
              <a:rPr lang="cs-CZ" dirty="0"/>
              <a:t>Na jaře vylétnou samečci, najdou vhodný strom a vyvrtají v něm „snubní komůrku“</a:t>
            </a:r>
          </a:p>
          <a:p>
            <a:r>
              <a:rPr lang="cs-CZ" dirty="0"/>
              <a:t>Pomocí feromonů lákají samičky</a:t>
            </a:r>
          </a:p>
          <a:p>
            <a:r>
              <a:rPr lang="cs-CZ" dirty="0"/>
              <a:t>Na jednoho samečka připadá pět samiček</a:t>
            </a:r>
          </a:p>
          <a:p>
            <a:r>
              <a:rPr lang="cs-CZ" dirty="0"/>
              <a:t>Samička hloubí chodbu a klade vajíčka</a:t>
            </a:r>
          </a:p>
          <a:p>
            <a:r>
              <a:rPr lang="cs-CZ" dirty="0"/>
              <a:t>Po několika dnech se z nich líhnou larvičky</a:t>
            </a:r>
          </a:p>
        </p:txBody>
      </p:sp>
      <p:pic>
        <p:nvPicPr>
          <p:cNvPr id="6" name="Zástupný obsah 5" descr="Obsah obrázku hmyz&#10;&#10;Popis byl vytvořen automaticky">
            <a:extLst>
              <a:ext uri="{FF2B5EF4-FFF2-40B4-BE49-F238E27FC236}">
                <a16:creationId xmlns:a16="http://schemas.microsoft.com/office/drawing/2014/main" id="{394855D9-B837-4B0C-82AB-263A50B90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1898374"/>
            <a:ext cx="4313238" cy="3448878"/>
          </a:xfrm>
        </p:spPr>
      </p:pic>
    </p:spTree>
    <p:extLst>
      <p:ext uri="{BB962C8B-B14F-4D97-AF65-F5344CB8AC3E}">
        <p14:creationId xmlns:p14="http://schemas.microsoft.com/office/powerpoint/2010/main" val="155920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CA580-625D-400A-A8C5-E205BE0B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110093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obsah 5" descr="Obsah obrázku tmavé, měkkýši&#10;&#10;Popis byl vytvořen automaticky">
            <a:extLst>
              <a:ext uri="{FF2B5EF4-FFF2-40B4-BE49-F238E27FC236}">
                <a16:creationId xmlns:a16="http://schemas.microsoft.com/office/drawing/2014/main" id="{AF379644-1FFF-4B82-A3F9-70657BF7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9615" y="446088"/>
            <a:ext cx="4429125" cy="26574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1965D3-5505-433F-8047-94BC5DCDB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2070867"/>
            <a:ext cx="3505199" cy="28310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Larvy rostou, vykusují v lýku větší chodby a na jejich konci se zakuklí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Za dva týdny se z nich vyvinou malí brouci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Přijímají dva týdny potravu a jsou připraveni vyletět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Noví jedinci napadají další stromy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Životní cyklus kůrovce se za léto opakuje třikrát</a:t>
            </a:r>
          </a:p>
        </p:txBody>
      </p:sp>
      <p:pic>
        <p:nvPicPr>
          <p:cNvPr id="8" name="Obrázek 7" descr="dospělý jedinec&#10;&#10;&#10;Popis byl vytvořen automaticky">
            <a:extLst>
              <a:ext uri="{FF2B5EF4-FFF2-40B4-BE49-F238E27FC236}">
                <a16:creationId xmlns:a16="http://schemas.microsoft.com/office/drawing/2014/main" id="{9674E9EB-AF9C-4842-BE5A-A658FFDD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614" y="3573200"/>
            <a:ext cx="44291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5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224F9-6047-4DA7-91AE-2B7B8B4E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>
                <a:solidFill>
                  <a:schemeClr val="accent1">
                    <a:lumMod val="75000"/>
                  </a:schemeClr>
                </a:solidFill>
              </a:rPr>
              <a:t>Nepřátelé kůrovce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Zástupný obsah 5" descr="Obsah obrázku pták, exteriér, strom, černá&#10;&#10;Popis byl vytvořen automaticky">
            <a:extLst>
              <a:ext uri="{FF2B5EF4-FFF2-40B4-BE49-F238E27FC236}">
                <a16:creationId xmlns:a16="http://schemas.microsoft.com/office/drawing/2014/main" id="{0D72CDD8-BFCD-45CD-B5B3-F7FFDD8B6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12" y="360363"/>
            <a:ext cx="2495252" cy="37639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F74BDF-C661-4EEA-8157-273A57C83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Šplhaví ptáci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Dravý hmyz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Obranný mechanismus stromů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Pasti na kůrovce, instalované lesníky</a:t>
            </a:r>
            <a:endParaRPr lang="cs-CZ" dirty="0"/>
          </a:p>
        </p:txBody>
      </p:sp>
      <p:pic>
        <p:nvPicPr>
          <p:cNvPr id="8" name="Obrázek 7" descr="Obsah obrázku strom, exteriér, hmyz, větev&#10;&#10;Popis byl vytvořen automaticky">
            <a:extLst>
              <a:ext uri="{FF2B5EF4-FFF2-40B4-BE49-F238E27FC236}">
                <a16:creationId xmlns:a16="http://schemas.microsoft.com/office/drawing/2014/main" id="{499EC678-8809-432B-BEE3-993C28C8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242" y="1162761"/>
            <a:ext cx="3505200" cy="5500686"/>
          </a:xfrm>
          <a:prstGeom prst="rect">
            <a:avLst/>
          </a:prstGeom>
        </p:spPr>
      </p:pic>
      <p:pic>
        <p:nvPicPr>
          <p:cNvPr id="10" name="Obrázek 9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36A86B09-90EA-40AD-8884-3ACE60824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31" y="3638144"/>
            <a:ext cx="4365873" cy="30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0B675-A1D4-4B8A-B7D2-4AAD9BA8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cs-CZ" sz="3200" b="1"/>
              <a:t>Jak dlouho žije kůrovec?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4E393-AC75-47A7-95E0-7BC5C0DB9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Pokud se mu podaří vyhnout nepřátelům, dožívá se dvou let</a:t>
            </a:r>
          </a:p>
          <a:p>
            <a:r>
              <a:rPr lang="cs-CZ">
                <a:solidFill>
                  <a:srgbClr val="000000"/>
                </a:solidFill>
              </a:rPr>
              <a:t>První rok – vajíčko, larva, dospělec, první potomstvo</a:t>
            </a:r>
          </a:p>
          <a:p>
            <a:r>
              <a:rPr lang="cs-CZ">
                <a:solidFill>
                  <a:srgbClr val="000000"/>
                </a:solidFill>
              </a:rPr>
              <a:t>Druhý rok – další dvě pokolení</a:t>
            </a:r>
          </a:p>
          <a:p>
            <a:endParaRPr lang="cs-CZ">
              <a:solidFill>
                <a:srgbClr val="000000"/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B4988CE-C1A3-452D-99AC-784F524D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228726"/>
            <a:ext cx="579528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A2AA6-A06A-4C2A-A124-560F1F20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325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Jaké stromy si kůrovec vybírá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6BE5D-8CE6-4222-826A-BD8CB20E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07363"/>
            <a:ext cx="8915400" cy="4703859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Upřednostňuje oslabené smrky</a:t>
            </a:r>
          </a:p>
          <a:p>
            <a:r>
              <a:rPr lang="cs-CZ" dirty="0">
                <a:solidFill>
                  <a:schemeClr val="tx1"/>
                </a:solidFill>
              </a:rPr>
              <a:t>Napadá i borovici a modřín</a:t>
            </a:r>
          </a:p>
          <a:p>
            <a:endParaRPr lang="cs-CZ" dirty="0"/>
          </a:p>
        </p:txBody>
      </p:sp>
      <p:pic>
        <p:nvPicPr>
          <p:cNvPr id="5" name="Obrázek 4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DF9F5181-10B5-4001-A91E-F457747A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990725"/>
            <a:ext cx="3678080" cy="4867275"/>
          </a:xfrm>
          <a:prstGeom prst="rect">
            <a:avLst/>
          </a:prstGeom>
        </p:spPr>
      </p:pic>
      <p:pic>
        <p:nvPicPr>
          <p:cNvPr id="7" name="Obrázek 6" descr="Obsah obrázku obloha, strom, exteriér, rostlina&#10;&#10;Popis byl vytvořen automaticky">
            <a:extLst>
              <a:ext uri="{FF2B5EF4-FFF2-40B4-BE49-F238E27FC236}">
                <a16:creationId xmlns:a16="http://schemas.microsoft.com/office/drawing/2014/main" id="{21FC85C8-5B6C-483E-97EC-9CAB7103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2" y="1207362"/>
            <a:ext cx="2686208" cy="5650637"/>
          </a:xfrm>
          <a:prstGeom prst="rect">
            <a:avLst/>
          </a:prstGeom>
        </p:spPr>
      </p:pic>
      <p:pic>
        <p:nvPicPr>
          <p:cNvPr id="9" name="Obrázek 8" descr="Obsah obrázku text, strom, obloha, exteriér&#10;&#10;Popis byl vytvořen automaticky">
            <a:extLst>
              <a:ext uri="{FF2B5EF4-FFF2-40B4-BE49-F238E27FC236}">
                <a16:creationId xmlns:a16="http://schemas.microsoft.com/office/drawing/2014/main" id="{D376948E-5E2D-4004-9F95-17D43C2F3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925" y="1207363"/>
            <a:ext cx="2686208" cy="56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8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C71AB4-147F-4A6E-82E2-C3AF4A99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/>
              <a:t>Jak daleko se může kůrovec rozšířit?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369374-35E6-449B-8BDA-34963BB4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1600">
                <a:solidFill>
                  <a:schemeClr val="tx1"/>
                </a:solidFill>
              </a:rPr>
              <a:t>Kůrovec je výborný letec</a:t>
            </a:r>
          </a:p>
          <a:p>
            <a:pPr>
              <a:buFont typeface="Wingdings 3" charset="2"/>
              <a:buChar char=""/>
            </a:pPr>
            <a:r>
              <a:rPr lang="en-US" sz="1600">
                <a:solidFill>
                  <a:schemeClr val="tx1"/>
                </a:solidFill>
              </a:rPr>
              <a:t>Oslabený strom nalezne na vzdálenost stovek metrů</a:t>
            </a:r>
          </a:p>
          <a:p>
            <a:pPr>
              <a:buFont typeface="Wingdings 3" charset="2"/>
              <a:buChar char=""/>
            </a:pPr>
            <a:r>
              <a:rPr lang="en-US" sz="1600">
                <a:solidFill>
                  <a:schemeClr val="tx1"/>
                </a:solidFill>
              </a:rPr>
              <a:t>Vznikají kůrovcová oka</a:t>
            </a:r>
          </a:p>
          <a:p>
            <a:pPr>
              <a:buFont typeface="Wingdings 3" charset="2"/>
              <a:buChar char=""/>
            </a:pPr>
            <a:r>
              <a:rPr lang="en-US" sz="1600">
                <a:solidFill>
                  <a:schemeClr val="tx1"/>
                </a:solidFill>
              </a:rPr>
              <a:t>Spojením ok dochází k lavinovému šíření</a:t>
            </a:r>
          </a:p>
          <a:p>
            <a:pPr>
              <a:buFont typeface="Wingdings 3" charset="2"/>
              <a:buChar char=""/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6" name="Zástupný obsah 5" descr="Obsah obrázku hora, příroda, údolí, kaňon&#10;&#10;Popis byl vytvořen automaticky">
            <a:extLst>
              <a:ext uri="{FF2B5EF4-FFF2-40B4-BE49-F238E27FC236}">
                <a16:creationId xmlns:a16="http://schemas.microsoft.com/office/drawing/2014/main" id="{B356FDBA-DBED-4CD9-8A92-09EE10DAA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19" r="22647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6733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656</TotalTime>
  <Words>344</Words>
  <Application>Microsoft Office PowerPoint</Application>
  <PresentationFormat>Širokoúhlá obrazovka</PresentationFormat>
  <Paragraphs>54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Californian FB</vt:lpstr>
      <vt:lpstr>Century Gothic</vt:lpstr>
      <vt:lpstr>Wingdings 3</vt:lpstr>
      <vt:lpstr>Stébla</vt:lpstr>
      <vt:lpstr>KŮROVEC</vt:lpstr>
      <vt:lpstr>Kdo je kůrovec?</vt:lpstr>
      <vt:lpstr>Kde se vzal kůrovec?</vt:lpstr>
      <vt:lpstr>Jaký je životní cyklus kůrovce?</vt:lpstr>
      <vt:lpstr>Prezentace aplikace PowerPoint</vt:lpstr>
      <vt:lpstr>Nepřátelé kůrovce</vt:lpstr>
      <vt:lpstr>Jak dlouho žije kůrovec?</vt:lpstr>
      <vt:lpstr>Jaké stromy si kůrovec vybírá ?</vt:lpstr>
      <vt:lpstr>Jak daleko se může kůrovec rozšířit?</vt:lpstr>
      <vt:lpstr>Jak daleko kůrovec doletí?</vt:lpstr>
      <vt:lpstr>Kůrovec vzal domov orlům</vt:lpstr>
      <vt:lpstr>V boji s kůrovcem pomáhají i speciálně cvičení psi</vt:lpstr>
      <vt:lpstr>Děkujeme za pozornost kolektiv žáků 6.ročníku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KŮROVEC</dc:title>
  <dc:creator>Ivana Pólová</dc:creator>
  <cp:lastModifiedBy>Ivana Pólová</cp:lastModifiedBy>
  <cp:revision>2</cp:revision>
  <dcterms:created xsi:type="dcterms:W3CDTF">2022-04-19T09:15:46Z</dcterms:created>
  <dcterms:modified xsi:type="dcterms:W3CDTF">2022-04-21T10:03:49Z</dcterms:modified>
</cp:coreProperties>
</file>