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6" r:id="rId4"/>
    <p:sldId id="269" r:id="rId5"/>
    <p:sldId id="267" r:id="rId6"/>
    <p:sldId id="270" r:id="rId7"/>
    <p:sldId id="260" r:id="rId8"/>
    <p:sldId id="262" r:id="rId9"/>
    <p:sldId id="257" r:id="rId10"/>
    <p:sldId id="263" r:id="rId11"/>
    <p:sldId id="271" r:id="rId12"/>
    <p:sldId id="261" r:id="rId13"/>
    <p:sldId id="258" r:id="rId14"/>
    <p:sldId id="264" r:id="rId15"/>
    <p:sldId id="259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ABC3408-0626-4460-85EE-7516084C4C4A}">
          <p14:sldIdLst>
            <p14:sldId id="256"/>
          </p14:sldIdLst>
        </p14:section>
        <p14:section name="Oddíl bez názvu" id="{B0AE16DF-6ED1-4A24-ACEC-9D1AD69A0F44}">
          <p14:sldIdLst>
            <p14:sldId id="265"/>
            <p14:sldId id="266"/>
            <p14:sldId id="269"/>
            <p14:sldId id="267"/>
            <p14:sldId id="270"/>
            <p14:sldId id="260"/>
            <p14:sldId id="262"/>
            <p14:sldId id="257"/>
            <p14:sldId id="263"/>
            <p14:sldId id="271"/>
            <p14:sldId id="261"/>
            <p14:sldId id="258"/>
            <p14:sldId id="264"/>
            <p14:sldId id="25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B7798-0BA0-4739-8BBB-49DE3FA8212C}" v="9" dt="2022-04-21T09:03:32.567"/>
    <p1510:client id="{4F1CEEBF-AD73-4524-9477-3E87AE06CB7A}" v="275" dt="2022-04-20T16:19:0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5238" autoAdjust="0"/>
  </p:normalViewPr>
  <p:slideViewPr>
    <p:cSldViewPr snapToGrid="0">
      <p:cViewPr varScale="1">
        <p:scale>
          <a:sx n="107" d="100"/>
          <a:sy n="107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7:44:53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4A80D-7319-4133-8A12-0BFB6832A6DE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50D33-13C4-4FAD-940B-6E726DDEC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8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6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4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5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7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2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8" descr="Obsah obrázku hmyz, interiér&#10;&#10;Popis se vygeneroval automaticky.">
            <a:extLst>
              <a:ext uri="{FF2B5EF4-FFF2-40B4-BE49-F238E27FC236}">
                <a16:creationId xmlns:a16="http://schemas.microsoft.com/office/drawing/2014/main" id="{2B16961C-7E7A-2235-9469-C59C55CA7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252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Arial Black"/>
              </a:rPr>
              <a:t>KŮROVEC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dirty="0"/>
              <a:t>A </a:t>
            </a:r>
            <a:r>
              <a:rPr lang="en-US" sz="3200" b="1" dirty="0" err="1"/>
              <a:t>jeho</a:t>
            </a:r>
            <a:r>
              <a:rPr lang="en-US" sz="3200" b="1" dirty="0"/>
              <a:t> </a:t>
            </a:r>
            <a:r>
              <a:rPr lang="en-US" sz="3200" b="1" dirty="0" err="1"/>
              <a:t>vliv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okolí</a:t>
            </a:r>
            <a:endParaRPr lang="en-US" sz="3200" dirty="0"/>
          </a:p>
        </p:txBody>
      </p:sp>
      <p:sp>
        <p:nvSpPr>
          <p:cNvPr id="124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7" descr="Obsah obrázku krájené&#10;&#10;Popis se vygeneroval automaticky.">
            <a:extLst>
              <a:ext uri="{FF2B5EF4-FFF2-40B4-BE49-F238E27FC236}">
                <a16:creationId xmlns:a16="http://schemas.microsoft.com/office/drawing/2014/main" id="{0C7A912D-4C36-4182-264E-AEA39AA2F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82482" r="69913" b="16473"/>
          <a:stretch/>
        </p:blipFill>
        <p:spPr>
          <a:xfrm flipH="1">
            <a:off x="-8302871" y="7919023"/>
            <a:ext cx="10994005" cy="3163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D85B8D1-FF51-3F6F-2D35-892AC6BD6EAC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10661-B4E7-4774-856E-8C0C53ED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24EF0-90F0-4EC7-9389-E79884496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6E02B4-FFC5-4C47-97FE-7DB3F4CB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69"/>
            <a:ext cx="12192000" cy="68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99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72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AAC627-21D7-4F32-BAE1-4F4C1A39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23" y="1349483"/>
            <a:ext cx="3383278" cy="1488908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latin typeface="Arial Black" panose="020B0A04020102020204" pitchFamily="34" charset="0"/>
              </a:rPr>
              <a:t>LES NA VYSOČINĚ</a:t>
            </a:r>
          </a:p>
        </p:txBody>
      </p:sp>
      <p:sp>
        <p:nvSpPr>
          <p:cNvPr id="103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3857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A6AB19"/>
          </a:solidFill>
          <a:ln w="34925">
            <a:solidFill>
              <a:srgbClr val="A6AB1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EA097-E042-4088-A340-04E2055D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163" y="1552495"/>
            <a:ext cx="6894576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Arial Black" panose="020B0A04020102020204" pitchFamily="34" charset="0"/>
              </a:rPr>
              <a:t>LES V KARLOVARSKÉM KRAJI</a:t>
            </a:r>
          </a:p>
          <a:p>
            <a:pPr marL="0" indent="0">
              <a:buNone/>
            </a:pPr>
            <a:endParaRPr lang="cs-CZ" sz="1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87C690B6-42BB-4291-B36F-1A70391FE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" b="-3"/>
          <a:stretch/>
        </p:blipFill>
        <p:spPr bwMode="auto">
          <a:xfrm>
            <a:off x="6301163" y="2352595"/>
            <a:ext cx="5295014" cy="3702324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 descr="Obsah obrázku exteriér, obloha, tráva, hora&#10;&#10;Popis se vygeneroval automaticky.">
            <a:extLst>
              <a:ext uri="{FF2B5EF4-FFF2-40B4-BE49-F238E27FC236}">
                <a16:creationId xmlns:a16="http://schemas.microsoft.com/office/drawing/2014/main" id="{A03C5817-09A3-DA7E-C6D5-CA1577F1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06" y="2389490"/>
            <a:ext cx="5365376" cy="36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7A90D849-4931-41EC-BFDF-DEEB808A85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019DB9-CEFE-457C-B609-75558F1E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99" y="207962"/>
            <a:ext cx="4023360" cy="28022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DOPAD KŮROVCE NA VYSOČINU</a:t>
            </a:r>
          </a:p>
        </p:txBody>
      </p:sp>
      <p:pic>
        <p:nvPicPr>
          <p:cNvPr id="7" name="Obrázek 6" descr="Obsah obrázku text, mapa, rostlina&#10;&#10;Popis byl vytvořen automaticky">
            <a:extLst>
              <a:ext uri="{FF2B5EF4-FFF2-40B4-BE49-F238E27FC236}">
                <a16:creationId xmlns:a16="http://schemas.microsoft.com/office/drawing/2014/main" id="{EBC1F93F-3D6C-44FC-8A3A-CA215EA3C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48" y="207961"/>
            <a:ext cx="3844054" cy="256270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650D504-F2FC-43EC-AAEB-C432B2AC7639}"/>
              </a:ext>
            </a:extLst>
          </p:cNvPr>
          <p:cNvSpPr txBox="1"/>
          <p:nvPr/>
        </p:nvSpPr>
        <p:spPr>
          <a:xfrm>
            <a:off x="218099" y="3373410"/>
            <a:ext cx="79117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badi" panose="020B0604020104020204" pitchFamily="34" charset="0"/>
              </a:rPr>
              <a:t>-je zde největší zastoupení smrků v ČR (nedávno ještě 70</a:t>
            </a:r>
          </a:p>
          <a:p>
            <a:r>
              <a:rPr lang="cs-CZ" sz="2400" dirty="0">
                <a:solidFill>
                  <a:schemeClr val="bg1"/>
                </a:solidFill>
                <a:latin typeface="Abadi" panose="020B0604020104020204" pitchFamily="34" charset="0"/>
              </a:rPr>
              <a:t> procent)</a:t>
            </a:r>
          </a:p>
          <a:p>
            <a:r>
              <a:rPr lang="cs-CZ" sz="2400" dirty="0">
                <a:solidFill>
                  <a:schemeClr val="bg1"/>
                </a:solidFill>
                <a:latin typeface="Abadi" panose="020B0604020104020204" pitchFamily="34" charset="0"/>
              </a:rPr>
              <a:t>-je zde dostatek potravy pro kůrovce</a:t>
            </a:r>
          </a:p>
          <a:p>
            <a:r>
              <a:rPr lang="cs-CZ" sz="2400" dirty="0">
                <a:solidFill>
                  <a:schemeClr val="bg1"/>
                </a:solidFill>
                <a:latin typeface="Abadi" panose="020B0604020104020204" pitchFamily="34" charset="0"/>
              </a:rPr>
              <a:t>-dopady jsou vidět, když jedete po dálnici D1</a:t>
            </a:r>
          </a:p>
          <a:p>
            <a:endParaRPr lang="cs-CZ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333A79-99CE-7A48-577F-BC39AF31A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4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9CBB9-CE8B-B763-8C0D-1948FEF5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dirty="0">
                <a:latin typeface="Arial"/>
                <a:cs typeface="Arial"/>
              </a:rPr>
              <a:t>BOJ PROTI KŮROVCOVÉ KALAMITĚ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CA097F8-E5F3-72F3-E3F1-85C69088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223" y="853673"/>
            <a:ext cx="571500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-v</a:t>
            </a:r>
            <a:r>
              <a:rPr lang="en-US" dirty="0" err="1">
                <a:latin typeface="Arial"/>
                <a:cs typeface="Arial"/>
              </a:rPr>
              <a:t>ykácení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stromů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zamezí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  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alespoň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sníží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napadení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dalších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stromů</a:t>
            </a:r>
            <a:r>
              <a:rPr lang="en-US" dirty="0">
                <a:latin typeface="Arial"/>
                <a:cs typeface="Arial"/>
              </a:rPr>
              <a:t>.</a:t>
            </a:r>
            <a:endParaRPr lang="cs-CZ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3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strom, tráva, exteriér, oblast&#10;&#10;Popis byl vytvořen automaticky">
            <a:extLst>
              <a:ext uri="{FF2B5EF4-FFF2-40B4-BE49-F238E27FC236}">
                <a16:creationId xmlns:a16="http://schemas.microsoft.com/office/drawing/2014/main" id="{D4619F1D-7101-4E36-B59C-3D181F724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b="12552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6D53C6-4AF4-7214-E4F7-0EEF9FCC9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-láká škůdce pomocí feromonového odparníku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-brouci se pak pravidelně likvidují</a:t>
            </a:r>
          </a:p>
        </p:txBody>
      </p:sp>
      <p:sp>
        <p:nvSpPr>
          <p:cNvPr id="21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E40D65-4618-4429-BCD4-CEC05F56E070}"/>
              </a:ext>
            </a:extLst>
          </p:cNvPr>
          <p:cNvSpPr txBox="1"/>
          <p:nvPr/>
        </p:nvSpPr>
        <p:spPr>
          <a:xfrm>
            <a:off x="1090383" y="2705725"/>
            <a:ext cx="4225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Arial Black" panose="020B0A04020102020204" pitchFamily="34" charset="0"/>
                <a:cs typeface="Arial" panose="020B0604020202020204" pitchFamily="34" charset="0"/>
              </a:rPr>
              <a:t>PAST NA KŮROVCE</a:t>
            </a:r>
          </a:p>
        </p:txBody>
      </p:sp>
    </p:spTree>
    <p:extLst>
      <p:ext uri="{BB962C8B-B14F-4D97-AF65-F5344CB8AC3E}">
        <p14:creationId xmlns:p14="http://schemas.microsoft.com/office/powerpoint/2010/main" val="479776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2C2985C8-4AE5-ADAE-7E00-699F8675B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6615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6AA57-CBFC-A840-D4CE-5B875136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5" y="1211169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200" dirty="0">
                <a:latin typeface="Arial Black" panose="020B0A04020102020204" pitchFamily="34" charset="0"/>
              </a:rPr>
              <a:t>DOTACE</a:t>
            </a:r>
            <a:br>
              <a:rPr lang="cs-CZ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 </a:t>
            </a:r>
            <a:br>
              <a:rPr lang="cs-CZ" sz="2400" dirty="0"/>
            </a:br>
            <a:r>
              <a:rPr lang="cs-CZ" sz="2400" dirty="0"/>
              <a:t>-</a:t>
            </a:r>
            <a:r>
              <a:rPr lang="cs-CZ" sz="2400" dirty="0">
                <a:latin typeface="Abadi" panose="020B0604020104020204" pitchFamily="34" charset="0"/>
              </a:rPr>
              <a:t>mohou</a:t>
            </a:r>
            <a:r>
              <a:rPr lang="cs-CZ" sz="2400" dirty="0"/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obsahovat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až</a:t>
            </a:r>
            <a:r>
              <a:rPr lang="en-US" sz="2400" b="1" dirty="0">
                <a:latin typeface="Abadi" panose="020B0604020104020204" pitchFamily="34" charset="0"/>
              </a:rPr>
              <a:t> 383 K</a:t>
            </a:r>
            <a:r>
              <a:rPr lang="cs-CZ" sz="2400" b="1" dirty="0">
                <a:latin typeface="Abadi" panose="020B0604020104020204" pitchFamily="34" charset="0"/>
              </a:rPr>
              <a:t>č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na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jeden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metr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krychlový</a:t>
            </a:r>
            <a:br>
              <a:rPr lang="en-US" sz="2400" b="1" dirty="0">
                <a:latin typeface="Abadi" panose="020B0604020104020204" pitchFamily="34" charset="0"/>
              </a:rPr>
            </a:br>
            <a:r>
              <a:rPr lang="en-US" sz="2400" b="1" dirty="0">
                <a:latin typeface="Abadi" panose="020B0604020104020204" pitchFamily="34" charset="0"/>
              </a:rPr>
              <a:t> </a:t>
            </a:r>
            <a:r>
              <a:rPr lang="cs-CZ" sz="2400" dirty="0">
                <a:latin typeface="Abadi" panose="020B0604020104020204" pitchFamily="34" charset="0"/>
              </a:rPr>
              <a:t>-</a:t>
            </a:r>
            <a:r>
              <a:rPr lang="en-US" sz="2400" dirty="0" err="1">
                <a:latin typeface="Abadi" panose="020B0604020104020204" pitchFamily="34" charset="0"/>
              </a:rPr>
              <a:t>finanční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příspěvek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cs-CZ" sz="2400" dirty="0">
                <a:latin typeface="Abadi" panose="020B0604020104020204" pitchFamily="34" charset="0"/>
              </a:rPr>
              <a:t>podle </a:t>
            </a:r>
            <a:r>
              <a:rPr lang="en-US" sz="2400" dirty="0" err="1">
                <a:latin typeface="Abadi" panose="020B0604020104020204" pitchFamily="34" charset="0"/>
              </a:rPr>
              <a:t>rozhodnutí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Ministerstva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zemědělství</a:t>
            </a:r>
            <a:r>
              <a:rPr lang="cs-CZ" sz="2400" dirty="0">
                <a:latin typeface="Abadi" panose="020B0604020104020204" pitchFamily="34" charset="0"/>
              </a:rPr>
              <a:t> ČR</a:t>
            </a:r>
            <a:br>
              <a:rPr lang="en-US" sz="2400" dirty="0">
                <a:latin typeface="Abadi" panose="020B0604020104020204" pitchFamily="34" charset="0"/>
              </a:rPr>
            </a:br>
            <a:r>
              <a:rPr lang="en-US" sz="2400" dirty="0">
                <a:latin typeface="Abadi" panose="020B0604020104020204" pitchFamily="34" charset="0"/>
              </a:rPr>
              <a:t> </a:t>
            </a:r>
            <a:r>
              <a:rPr lang="cs-CZ" sz="2400" dirty="0">
                <a:latin typeface="Abadi" panose="020B0604020104020204" pitchFamily="34" charset="0"/>
              </a:rPr>
              <a:t>-k</a:t>
            </a:r>
            <a:r>
              <a:rPr lang="en-US" sz="2400" dirty="0" err="1">
                <a:latin typeface="Abadi" panose="020B0604020104020204" pitchFamily="34" charset="0"/>
              </a:rPr>
              <a:t>aždý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vlastník</a:t>
            </a:r>
            <a:r>
              <a:rPr lang="cs-CZ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nestátního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lesa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má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právo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na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kompenzaci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kterou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musel</a:t>
            </a:r>
            <a:r>
              <a:rPr lang="en-US" sz="2400" dirty="0">
                <a:latin typeface="Abadi" panose="020B0604020104020204" pitchFamily="34" charset="0"/>
              </a:rPr>
              <a:t> po </a:t>
            </a:r>
            <a:r>
              <a:rPr lang="en-US" sz="2400" dirty="0" err="1">
                <a:latin typeface="Abadi" panose="020B0604020104020204" pitchFamily="34" charset="0"/>
              </a:rPr>
              <a:t>napadení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stromů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kůrovcem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provést</a:t>
            </a:r>
            <a:endParaRPr lang="en-US" sz="2400" b="1" dirty="0">
              <a:latin typeface="Abadi" panose="020B0604020104020204" pitchFamily="34" charset="0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79" name="Rectangle 74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Zobrazit zdrojový obrázek">
            <a:extLst>
              <a:ext uri="{FF2B5EF4-FFF2-40B4-BE49-F238E27FC236}">
                <a16:creationId xmlns:a16="http://schemas.microsoft.com/office/drawing/2014/main" id="{21B21E51-DEE7-4CFC-A72C-BC3A943A52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-1" b="-1"/>
          <a:stretch/>
        </p:blipFill>
        <p:spPr bwMode="auto">
          <a:xfrm>
            <a:off x="3048" y="-2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A9D0EB-EE06-451F-9967-8BFC41C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28705"/>
            <a:ext cx="10908792" cy="10698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DĚKUJEME ZA POZORNOST!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096E93-1685-47DA-BAD5-762469DD8324}"/>
              </a:ext>
            </a:extLst>
          </p:cNvPr>
          <p:cNvSpPr txBox="1"/>
          <p:nvPr/>
        </p:nvSpPr>
        <p:spPr>
          <a:xfrm>
            <a:off x="-3048" y="5934668"/>
            <a:ext cx="483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Prezentaci připravovali žáci 7. ročníku pod vedením paní učitelky Pólové</a:t>
            </a:r>
          </a:p>
        </p:txBody>
      </p:sp>
    </p:spTree>
    <p:extLst>
      <p:ext uri="{BB962C8B-B14F-4D97-AF65-F5344CB8AC3E}">
        <p14:creationId xmlns:p14="http://schemas.microsoft.com/office/powerpoint/2010/main" val="112034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5E174-2458-487F-BA4C-10D65B93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7350"/>
            <a:ext cx="10515600" cy="1325563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 Black" panose="020B0A04020102020204" pitchFamily="34" charset="0"/>
              </a:rPr>
              <a:t>JAK UMÍRÁ NAPADENÝ STROM?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AE85140-EED5-4D55-8FC3-201230AB08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E45FDB48-1649-483C-9DB4-19D808E55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392" y="1977840"/>
            <a:ext cx="5099510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0">
            <a:extLst>
              <a:ext uri="{FF2B5EF4-FFF2-40B4-BE49-F238E27FC236}">
                <a16:creationId xmlns:a16="http://schemas.microsoft.com/office/drawing/2014/main" id="{E02FDF51-E6C4-4521-9095-6ABD091575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2143" y="3457966"/>
            <a:ext cx="4336473" cy="4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EB9330-57BE-4C3F-8210-D150F7498B7B}"/>
              </a:ext>
            </a:extLst>
          </p:cNvPr>
          <p:cNvSpPr txBox="1"/>
          <p:nvPr/>
        </p:nvSpPr>
        <p:spPr>
          <a:xfrm>
            <a:off x="760246" y="3134800"/>
            <a:ext cx="5488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-kůrovec vylétá na jaře</a:t>
            </a:r>
          </a:p>
          <a:p>
            <a:r>
              <a:rPr lang="cs-CZ" sz="2000" dirty="0">
                <a:latin typeface="Abadi" panose="020B0604020104020204" pitchFamily="34" charset="0"/>
              </a:rPr>
              <a:t>-v oslabeném stromu vyvrtává snubní komůrky</a:t>
            </a:r>
          </a:p>
          <a:p>
            <a:r>
              <a:rPr lang="cs-CZ" sz="2000" dirty="0">
                <a:latin typeface="Abadi" panose="020B0604020104020204" pitchFamily="34" charset="0"/>
              </a:rPr>
              <a:t>-pomocí feromonů láká samičky</a:t>
            </a:r>
          </a:p>
          <a:p>
            <a:r>
              <a:rPr lang="cs-CZ" sz="2000" dirty="0">
                <a:latin typeface="Abadi" panose="020B0604020104020204" pitchFamily="34" charset="0"/>
              </a:rPr>
              <a:t>-jeden sameček přiláká až 5 samiček</a:t>
            </a:r>
          </a:p>
          <a:p>
            <a:r>
              <a:rPr lang="cs-CZ" sz="2000" dirty="0">
                <a:latin typeface="Abadi" panose="020B0604020104020204" pitchFamily="34" charset="0"/>
              </a:rPr>
              <a:t>-napadený strom umírá -chybí mu míza –lýko</a:t>
            </a:r>
          </a:p>
          <a:p>
            <a:r>
              <a:rPr lang="cs-CZ" sz="2000" dirty="0">
                <a:latin typeface="Abadi" panose="020B0604020104020204" pitchFamily="34" charset="0"/>
              </a:rPr>
              <a:t>-na tomto principu fungují lapače kůrovců </a:t>
            </a:r>
          </a:p>
        </p:txBody>
      </p:sp>
    </p:spTree>
    <p:extLst>
      <p:ext uri="{BB962C8B-B14F-4D97-AF65-F5344CB8AC3E}">
        <p14:creationId xmlns:p14="http://schemas.microsoft.com/office/powerpoint/2010/main" val="34123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0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3857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bjekt v exteriéru, včelí plástev, zdobené&#10;&#10;Popis se vygeneroval automaticky.">
            <a:extLst>
              <a:ext uri="{FF2B5EF4-FFF2-40B4-BE49-F238E27FC236}">
                <a16:creationId xmlns:a16="http://schemas.microsoft.com/office/drawing/2014/main" id="{7A277E3E-2CB5-EE8E-A5BA-A019221C4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833" y="798144"/>
            <a:ext cx="2095500" cy="1571625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B8667E2-009C-4D9C-B427-9B6D3F05E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203"/>
          <a:stretch/>
        </p:blipFill>
        <p:spPr>
          <a:xfrm>
            <a:off x="-734" y="697187"/>
            <a:ext cx="6095210" cy="4251977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23A169F-BE39-4695-86E4-992825B12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009"/>
          <a:stretch/>
        </p:blipFill>
        <p:spPr>
          <a:xfrm>
            <a:off x="6027614" y="697187"/>
            <a:ext cx="6138806" cy="4292311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</p:spPr>
      </p:pic>
      <p:sp>
        <p:nvSpPr>
          <p:cNvPr id="4" name="AutoShape 2" descr="Strom se brání a první „nájezdníky“ zalije smolou. ">
            <a:extLst>
              <a:ext uri="{FF2B5EF4-FFF2-40B4-BE49-F238E27FC236}">
                <a16:creationId xmlns:a16="http://schemas.microsoft.com/office/drawing/2014/main" id="{CA4F20D1-B690-47AD-B4C4-8B20663A6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F1601F87-F900-462A-B5F3-86DF9CBB63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6" descr="Obsah obrázku objekt v exteriéru, včelí plástev, zdobené&#10;&#10;Popis se vygeneroval automaticky.">
            <a:extLst>
              <a:ext uri="{FF2B5EF4-FFF2-40B4-BE49-F238E27FC236}">
                <a16:creationId xmlns:a16="http://schemas.microsoft.com/office/drawing/2014/main" id="{81B0038E-4044-C430-63BE-F4605321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73" y="1881188"/>
            <a:ext cx="2699348" cy="17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D1B4F-DD0E-16C6-756D-37CD9B15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09" y="379502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/>
              </a:rPr>
              <a:t>CO JSOU TO FEROMONY?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DF3EE4-0481-8B6D-394B-0479E3D8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040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-jsou to přírodní chemické látky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-používané pro hmyz jsou přírodní lipidy(důležité přírodní   látky)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-šíří se účelem vnitrodruhové komunikace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-vnitrodruhová komunikace-využívá smysly živočichů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-řídí kůrovce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828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833EE-AD97-4218-86C3-E2A6E4EF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Arial Black" panose="020B0A04020102020204" pitchFamily="34" charset="0"/>
              </a:rPr>
              <a:t>JAK POZNÁM NAPADENÝ STROM?</a:t>
            </a:r>
          </a:p>
        </p:txBody>
      </p:sp>
      <p:pic>
        <p:nvPicPr>
          <p:cNvPr id="5" name="Zástupný obsah 4" descr="Obsah obrázku exteriér, rostlina, strom&#10;&#10;Popis byl vytvořen automaticky">
            <a:extLst>
              <a:ext uri="{FF2B5EF4-FFF2-40B4-BE49-F238E27FC236}">
                <a16:creationId xmlns:a16="http://schemas.microsoft.com/office/drawing/2014/main" id="{BA53DD30-BA37-44EA-B066-2E9FE57C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69" y="2210024"/>
            <a:ext cx="6069531" cy="4044155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793E74F-C6FC-46F1-89FF-089D51ECB727}"/>
              </a:ext>
            </a:extLst>
          </p:cNvPr>
          <p:cNvSpPr txBox="1"/>
          <p:nvPr/>
        </p:nvSpPr>
        <p:spPr>
          <a:xfrm>
            <a:off x="838200" y="2210024"/>
            <a:ext cx="4282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</a:b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C5F711-43F5-4D60-93C8-09D1127D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67" y="2210023"/>
            <a:ext cx="6066233" cy="40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8FB35B-7068-46AE-BB43-99612A70373F}"/>
              </a:ext>
            </a:extLst>
          </p:cNvPr>
          <p:cNvSpPr txBox="1"/>
          <p:nvPr/>
        </p:nvSpPr>
        <p:spPr>
          <a:xfrm>
            <a:off x="838200" y="3077938"/>
            <a:ext cx="428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badi" panose="020B0604020104020204" pitchFamily="34" charset="0"/>
              </a:rPr>
              <a:t>-napadený strom charakterizují</a:t>
            </a:r>
          </a:p>
          <a:p>
            <a:r>
              <a:rPr lang="cs-CZ" sz="2400" dirty="0">
                <a:latin typeface="Abadi" panose="020B0604020104020204" pitchFamily="34" charset="0"/>
              </a:rPr>
              <a:t> </a:t>
            </a:r>
            <a:r>
              <a:rPr lang="cs-CZ" sz="2400" dirty="0" err="1">
                <a:latin typeface="Abadi" panose="020B0604020104020204" pitchFamily="34" charset="0"/>
              </a:rPr>
              <a:t>drtinky</a:t>
            </a:r>
            <a:endParaRPr lang="cs-CZ" sz="2400" dirty="0">
              <a:latin typeface="Abadi" panose="020B0604020104020204" pitchFamily="34" charset="0"/>
            </a:endParaRPr>
          </a:p>
          <a:p>
            <a:r>
              <a:rPr lang="cs-CZ" sz="2400" dirty="0">
                <a:latin typeface="Abadi" panose="020B0604020104020204" pitchFamily="34" charset="0"/>
              </a:rPr>
              <a:t>-na kmeni se objeví otvory</a:t>
            </a:r>
          </a:p>
          <a:p>
            <a:r>
              <a:rPr lang="cs-CZ" sz="2400" dirty="0">
                <a:latin typeface="Abadi" panose="020B0604020104020204" pitchFamily="34" charset="0"/>
              </a:rPr>
              <a:t> kterými </a:t>
            </a:r>
          </a:p>
          <a:p>
            <a:r>
              <a:rPr lang="cs-CZ" sz="2400" dirty="0">
                <a:latin typeface="Abadi" panose="020B0604020104020204" pitchFamily="34" charset="0"/>
              </a:rPr>
              <a:t> kůrovec proniká do stromů</a:t>
            </a:r>
          </a:p>
          <a:p>
            <a:r>
              <a:rPr lang="cs-CZ" sz="2400" dirty="0">
                <a:latin typeface="Abadi" panose="020B0604020104020204" pitchFamily="34" charset="0"/>
              </a:rPr>
              <a:t>-později se změní barva jehličí</a:t>
            </a:r>
          </a:p>
        </p:txBody>
      </p:sp>
    </p:spTree>
    <p:extLst>
      <p:ext uri="{BB962C8B-B14F-4D97-AF65-F5344CB8AC3E}">
        <p14:creationId xmlns:p14="http://schemas.microsoft.com/office/powerpoint/2010/main" val="73193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EBF3B-39AD-466A-D721-12FB4C84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Arial Black"/>
              </a:rPr>
              <a:t>VYUŽITÍ NAPADENÉHO DŘEVA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965C87-DA8D-5969-E1C0-59C8B401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861"/>
            <a:ext cx="7600407" cy="4767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600" dirty="0">
                <a:latin typeface="Abadi" panose="020B0604020104020204" pitchFamily="34" charset="0"/>
              </a:rPr>
              <a:t>-kmeny se odváží na pilu</a:t>
            </a:r>
          </a:p>
          <a:p>
            <a:pPr marL="0" indent="0">
              <a:buNone/>
            </a:pPr>
            <a:r>
              <a:rPr lang="cs-CZ" sz="3600" dirty="0">
                <a:latin typeface="Abadi" panose="020B0604020104020204" pitchFamily="34" charset="0"/>
              </a:rPr>
              <a:t>-tam probíhá základní vytřídění</a:t>
            </a:r>
          </a:p>
          <a:p>
            <a:pPr marL="0" indent="0">
              <a:buNone/>
            </a:pPr>
            <a:r>
              <a:rPr lang="cs-CZ" sz="3600" dirty="0">
                <a:latin typeface="Abadi" panose="020B0604020104020204" pitchFamily="34" charset="0"/>
              </a:rPr>
              <a:t>-vyřazují se nejvíce poškozené kmeny</a:t>
            </a:r>
          </a:p>
          <a:p>
            <a:pPr marL="0" indent="0">
              <a:buNone/>
            </a:pPr>
            <a:r>
              <a:rPr lang="cs-CZ" sz="3600" dirty="0">
                <a:latin typeface="Abadi" panose="020B0604020104020204" pitchFamily="34" charset="0"/>
              </a:rPr>
              <a:t>-méně postižené se dále zpracovávají</a:t>
            </a:r>
          </a:p>
        </p:txBody>
      </p:sp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3A9690D5-0692-42E8-978F-A3217DCA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83" y="1929384"/>
            <a:ext cx="3503595" cy="21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C8E031-24E5-414C-97CD-CFC2603C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10" y="4338035"/>
            <a:ext cx="3503596" cy="19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Člověk držící glóbus">
            <a:extLst>
              <a:ext uri="{FF2B5EF4-FFF2-40B4-BE49-F238E27FC236}">
                <a16:creationId xmlns:a16="http://schemas.microsoft.com/office/drawing/2014/main" id="{7B8971DF-2A0E-8611-7913-FE7D330CF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2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728317-13D1-42F8-965E-5F232947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02" y="304215"/>
            <a:ext cx="4023360" cy="28022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GLOBÁLNÍ DOPAD KŮROVCE NA SVĚT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245592-8074-4264-9C5F-4F6FBC30B548}"/>
              </a:ext>
            </a:extLst>
          </p:cNvPr>
          <p:cNvSpPr txBox="1"/>
          <p:nvPr/>
        </p:nvSpPr>
        <p:spPr>
          <a:xfrm>
            <a:off x="7556526" y="3429000"/>
            <a:ext cx="42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badi" panose="020B0604020104020204" pitchFamily="34" charset="0"/>
              </a:rPr>
              <a:t>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A88112-6B3E-4982-A3E6-B0C23BA87F64}"/>
              </a:ext>
            </a:extLst>
          </p:cNvPr>
          <p:cNvSpPr txBox="1"/>
          <p:nvPr/>
        </p:nvSpPr>
        <p:spPr>
          <a:xfrm>
            <a:off x="5919986" y="3429000"/>
            <a:ext cx="65056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badi" panose="020B0604020104020204" pitchFamily="34" charset="0"/>
              </a:rPr>
              <a:t>-peníze lesníků jsou využívány na </a:t>
            </a:r>
          </a:p>
          <a:p>
            <a:r>
              <a:rPr lang="cs-CZ" sz="2800" dirty="0">
                <a:solidFill>
                  <a:schemeClr val="bg1"/>
                </a:solidFill>
                <a:latin typeface="Abadi" panose="020B0604020104020204" pitchFamily="34" charset="0"/>
              </a:rPr>
              <a:t> obnovu lesů</a:t>
            </a:r>
          </a:p>
          <a:p>
            <a:r>
              <a:rPr lang="cs-CZ" sz="2800" dirty="0">
                <a:solidFill>
                  <a:schemeClr val="bg1"/>
                </a:solidFill>
                <a:latin typeface="Abadi" panose="020B0604020104020204" pitchFamily="34" charset="0"/>
              </a:rPr>
              <a:t>-loni bylo vysázeno 128,6 milionů</a:t>
            </a:r>
          </a:p>
          <a:p>
            <a:r>
              <a:rPr lang="cs-CZ" sz="2800" dirty="0">
                <a:solidFill>
                  <a:schemeClr val="bg1"/>
                </a:solidFill>
                <a:latin typeface="Abadi" panose="020B0604020104020204" pitchFamily="34" charset="0"/>
              </a:rPr>
              <a:t> listnáčů a 77 milionů jehličnanů</a:t>
            </a:r>
          </a:p>
          <a:p>
            <a:r>
              <a:rPr lang="cs-CZ" sz="2800" dirty="0">
                <a:solidFill>
                  <a:schemeClr val="bg1"/>
                </a:solidFill>
                <a:latin typeface="Abadi" panose="020B0604020104020204" pitchFamily="34" charset="0"/>
              </a:rPr>
              <a:t>-obnoveno cca 40 000 hektarů lesa</a:t>
            </a:r>
          </a:p>
          <a:p>
            <a:r>
              <a:rPr lang="cs-CZ" sz="2800" dirty="0">
                <a:solidFill>
                  <a:schemeClr val="bg1"/>
                </a:solidFill>
                <a:latin typeface="Abadi" panose="020B0604020104020204" pitchFamily="34" charset="0"/>
              </a:rPr>
              <a:t> z toho sadbou 34 000 hektarů</a:t>
            </a:r>
          </a:p>
          <a:p>
            <a:r>
              <a:rPr lang="cs-CZ" sz="2800" dirty="0">
                <a:solidFill>
                  <a:schemeClr val="bg1"/>
                </a:solidFill>
                <a:latin typeface="Abadi" panose="020B0604020104020204" pitchFamily="34" charset="0"/>
              </a:rPr>
              <a:t>-zbytek přirozenou obnovou</a:t>
            </a:r>
          </a:p>
          <a:p>
            <a:endParaRPr lang="cs-CZ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cs-CZ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70" name="Rectangle 84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14" descr="Zobrazit zdrojový obrázek">
            <a:extLst>
              <a:ext uri="{FF2B5EF4-FFF2-40B4-BE49-F238E27FC236}">
                <a16:creationId xmlns:a16="http://schemas.microsoft.com/office/drawing/2014/main" id="{D654F7C3-D25C-4530-B0F1-CCEC608BC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7" r="-1" b="3565"/>
          <a:stretch/>
        </p:blipFill>
        <p:spPr bwMode="auto">
          <a:xfrm>
            <a:off x="-3047" y="-2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5E94E7-4B28-4E2B-BCD6-F5AA8757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92" y="1874543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DOPAD KŮROVCE NA EVROPU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8F9B48-41BC-4A42-95CC-48F0AE46EB6D}"/>
              </a:ext>
            </a:extLst>
          </p:cNvPr>
          <p:cNvSpPr txBox="1"/>
          <p:nvPr/>
        </p:nvSpPr>
        <p:spPr>
          <a:xfrm>
            <a:off x="775992" y="3613498"/>
            <a:ext cx="1133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solidFill>
                  <a:schemeClr val="bg1"/>
                </a:solidFill>
                <a:latin typeface="Abadi" panose="020B0604020104020204" pitchFamily="34" charset="0"/>
              </a:rPr>
              <a:t>-kůrovcová kalamita která postupuje střední Evropou, může změnit lesnictví, </a:t>
            </a:r>
            <a:r>
              <a:rPr lang="cs-CZ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lesnicko</a:t>
            </a:r>
            <a:r>
              <a:rPr lang="cs-CZ" sz="2000" dirty="0">
                <a:solidFill>
                  <a:schemeClr val="bg1"/>
                </a:solidFill>
                <a:latin typeface="Abadi" panose="020B0604020104020204" pitchFamily="34" charset="0"/>
              </a:rPr>
              <a:t> dřevařský sektor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  <a:latin typeface="Abadi" panose="020B0604020104020204" pitchFamily="34" charset="0"/>
              </a:rPr>
              <a:t> ale i fungování krajiny včetně služeb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  <a:latin typeface="Abadi" panose="020B0604020104020204" pitchFamily="34" charset="0"/>
              </a:rPr>
              <a:t>-o dynamice kalamity svědčí příklad Švédska kde bylo od roku 2018 do roku 2020 vytěženo 18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  <a:latin typeface="Abadi" panose="020B0604020104020204" pitchFamily="34" charset="0"/>
              </a:rPr>
              <a:t> milionů metrů 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  <a:latin typeface="Abadi" panose="020B0604020104020204" pitchFamily="34" charset="0"/>
              </a:rPr>
              <a:t> krychlových kůrovcového dřeva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  <a:latin typeface="Abadi" panose="020B0604020104020204" pitchFamily="34" charset="0"/>
              </a:rPr>
              <a:t>-to je 60% kůrovcových těžeb za posledních 60 let</a:t>
            </a:r>
          </a:p>
        </p:txBody>
      </p:sp>
    </p:spTree>
    <p:extLst>
      <p:ext uri="{BB962C8B-B14F-4D97-AF65-F5344CB8AC3E}">
        <p14:creationId xmlns:p14="http://schemas.microsoft.com/office/powerpoint/2010/main" val="27294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1815E-3353-B928-6C52-E521479E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10896"/>
            <a:ext cx="3429000" cy="214769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Arial"/>
                <a:cs typeface="Arial"/>
              </a:rPr>
              <a:t>DOPAD KŮROVCE NA ČESKOU REPUBLIKU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AC07"/>
          </a:solidFill>
          <a:ln w="38100" cap="rnd">
            <a:solidFill>
              <a:srgbClr val="FFAC0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3464D34-696F-D3B8-9391-C43C5132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5" y="5728447"/>
            <a:ext cx="45719" cy="13404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err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A9BBC485-09EF-2562-2E45-21DE89010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923206"/>
            <a:ext cx="6903720" cy="50115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DF43032-3EFD-402C-91D5-D5FAFC833DBB}"/>
              </a:ext>
            </a:extLst>
          </p:cNvPr>
          <p:cNvSpPr txBox="1"/>
          <p:nvPr/>
        </p:nvSpPr>
        <p:spPr>
          <a:xfrm>
            <a:off x="679084" y="2725472"/>
            <a:ext cx="329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</a:t>
            </a:r>
            <a:r>
              <a:rPr lang="cs-CZ" sz="2400" dirty="0">
                <a:latin typeface="Abadi" panose="020B0604020104020204" pitchFamily="34" charset="0"/>
              </a:rPr>
              <a:t>kůrovcová kalamita je</a:t>
            </a:r>
          </a:p>
          <a:p>
            <a:r>
              <a:rPr lang="cs-CZ" sz="2400" dirty="0">
                <a:latin typeface="Abadi" panose="020B0604020104020204" pitchFamily="34" charset="0"/>
              </a:rPr>
              <a:t> způsobená</a:t>
            </a:r>
          </a:p>
          <a:p>
            <a:r>
              <a:rPr lang="cs-CZ" sz="2400" dirty="0">
                <a:latin typeface="Abadi" panose="020B0604020104020204" pitchFamily="34" charset="0"/>
              </a:rPr>
              <a:t> nadměrným suchem</a:t>
            </a:r>
          </a:p>
          <a:p>
            <a:r>
              <a:rPr lang="cs-CZ" sz="2400" dirty="0">
                <a:latin typeface="Abadi" panose="020B0604020104020204" pitchFamily="34" charset="0"/>
              </a:rPr>
              <a:t>-způsobené škody</a:t>
            </a:r>
          </a:p>
          <a:p>
            <a:r>
              <a:rPr lang="cs-CZ" sz="2400" dirty="0">
                <a:latin typeface="Abadi" panose="020B0604020104020204" pitchFamily="34" charset="0"/>
              </a:rPr>
              <a:t> vyjdou letos na 30</a:t>
            </a:r>
          </a:p>
          <a:p>
            <a:r>
              <a:rPr lang="cs-CZ" sz="2400" dirty="0">
                <a:latin typeface="Abadi" panose="020B0604020104020204" pitchFamily="34" charset="0"/>
              </a:rPr>
              <a:t> miliard korun</a:t>
            </a:r>
          </a:p>
        </p:txBody>
      </p:sp>
    </p:spTree>
    <p:extLst>
      <p:ext uri="{BB962C8B-B14F-4D97-AF65-F5344CB8AC3E}">
        <p14:creationId xmlns:p14="http://schemas.microsoft.com/office/powerpoint/2010/main" val="323800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414</Words>
  <Application>Microsoft Office PowerPoint</Application>
  <PresentationFormat>Širokoúhlá obrazovka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Abadi</vt:lpstr>
      <vt:lpstr>Arial</vt:lpstr>
      <vt:lpstr>Arial Black</vt:lpstr>
      <vt:lpstr>Calibri</vt:lpstr>
      <vt:lpstr>Roboto</vt:lpstr>
      <vt:lpstr>The Hand Bold</vt:lpstr>
      <vt:lpstr>The Serif Hand Black</vt:lpstr>
      <vt:lpstr>SketchyVTI</vt:lpstr>
      <vt:lpstr>KŮROVEC</vt:lpstr>
      <vt:lpstr>JAK UMÍRÁ NAPADENÝ STROM?</vt:lpstr>
      <vt:lpstr>Prezentace aplikace PowerPoint</vt:lpstr>
      <vt:lpstr>CO JSOU TO FEROMONY?</vt:lpstr>
      <vt:lpstr>JAK POZNÁM NAPADENÝ STROM?</vt:lpstr>
      <vt:lpstr>VYUŽITÍ NAPADENÉHO DŘEVA</vt:lpstr>
      <vt:lpstr>GLOBÁLNÍ DOPAD KŮROVCE NA SVĚT</vt:lpstr>
      <vt:lpstr>DOPAD KŮROVCE NA EVROPU </vt:lpstr>
      <vt:lpstr>DOPAD KŮROVCE NA ČESKOU REPUBLIKU</vt:lpstr>
      <vt:lpstr>Prezentace aplikace PowerPoint</vt:lpstr>
      <vt:lpstr>LES NA VYSOČINĚ</vt:lpstr>
      <vt:lpstr>DOPAD KŮROVCE NA VYSOČINU</vt:lpstr>
      <vt:lpstr>BOJ PROTI KŮROVCOVÉ KALAMITĚ</vt:lpstr>
      <vt:lpstr>Prezentace aplikace PowerPoint</vt:lpstr>
      <vt:lpstr>DOTACE   -mohou obsahovat až 383 Kč na jeden metr krychlový  -finanční příspěvek podle rozhodnutí Ministerstva zemědělství ČR  -každý vlastník nestátního lesa má právo na kompenzaci kterou musel po napadení stromů kůrovcem provést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Pospisilovi</dc:creator>
  <cp:lastModifiedBy>Zbyněk Pospíšil</cp:lastModifiedBy>
  <cp:revision>309</cp:revision>
  <dcterms:created xsi:type="dcterms:W3CDTF">2022-03-30T17:18:09Z</dcterms:created>
  <dcterms:modified xsi:type="dcterms:W3CDTF">2022-04-22T04:06:23Z</dcterms:modified>
</cp:coreProperties>
</file>