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4" r:id="rId5"/>
    <p:sldId id="261" r:id="rId6"/>
    <p:sldId id="262" r:id="rId7"/>
    <p:sldId id="263" r:id="rId8"/>
    <p:sldId id="264" r:id="rId9"/>
    <p:sldId id="272" r:id="rId10"/>
    <p:sldId id="273" r:id="rId11"/>
    <p:sldId id="265" r:id="rId12"/>
    <p:sldId id="266" r:id="rId13"/>
    <p:sldId id="259" r:id="rId14"/>
    <p:sldId id="267" r:id="rId15"/>
    <p:sldId id="268" r:id="rId16"/>
    <p:sldId id="269" r:id="rId17"/>
    <p:sldId id="270" r:id="rId18"/>
    <p:sldId id="271" r:id="rId19"/>
    <p:sldId id="276" r:id="rId20"/>
    <p:sldId id="275" r:id="rId21"/>
    <p:sldId id="278" r:id="rId22"/>
    <p:sldId id="277" r:id="rId23"/>
    <p:sldId id="279" r:id="rId24"/>
    <p:sldId id="280" r:id="rId25"/>
    <p:sldId id="281" r:id="rId26"/>
    <p:sldId id="282" r:id="rId27"/>
    <p:sldId id="284" r:id="rId28"/>
    <p:sldId id="28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1A4F2-07FA-4F08-9A41-3AADA402E5D1}" v="20" dt="2022-04-20T19:42:54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6xJeAGgY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0CB3A702-C659-1EC5-7CEF-BAFCA736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415" y="747714"/>
            <a:ext cx="3562350" cy="5334001"/>
          </a:xfrm>
          <a:prstGeom prst="rect">
            <a:avLst/>
          </a:prstGeom>
        </p:spPr>
      </p:pic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cs-CZ" sz="5400" dirty="0">
                <a:cs typeface="Calibri Light"/>
              </a:rPr>
              <a:t>Palmový olej a dopad na přírodu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2000">
                <a:cs typeface="Calibri"/>
              </a:rPr>
              <a:t>9.Ročník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C40908-5349-23B6-9839-449C9A5E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237" y="4456755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Gorily </a:t>
            </a:r>
          </a:p>
        </p:txBody>
      </p:sp>
      <p:pic>
        <p:nvPicPr>
          <p:cNvPr id="5" name="Obrázek 5" descr="Obsah obrázku tráva, exteriér, skupina, bujný&#10;&#10;Popis se vygeneroval automaticky.">
            <a:extLst>
              <a:ext uri="{FF2B5EF4-FFF2-40B4-BE49-F238E27FC236}">
                <a16:creationId xmlns:a16="http://schemas.microsoft.com/office/drawing/2014/main" id="{21A85CD1-825F-41E4-FFC8-325863DA9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Obrázek 4" descr="Obsah obrázku tráva, exteriér, osoba, hovězí dobytek&#10;&#10;Popis se vygeneroval automaticky.">
            <a:extLst>
              <a:ext uri="{FF2B5EF4-FFF2-40B4-BE49-F238E27FC236}">
                <a16:creationId xmlns:a16="http://schemas.microsoft.com/office/drawing/2014/main" id="{9AA1EAA5-B671-9C7E-8E41-B517CB60D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3" name="Group 1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6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Obrázek 6" descr="Obsah obrázku exteriér, země, strom, slon&#10;&#10;Popis se vygeneroval automaticky.">
            <a:extLst>
              <a:ext uri="{FF2B5EF4-FFF2-40B4-BE49-F238E27FC236}">
                <a16:creationId xmlns:a16="http://schemas.microsoft.com/office/drawing/2014/main" id="{C2A543C6-8E27-7C5C-051B-F4F22863A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65" name="Freeform: Shape 6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163319-BA3D-B3C8-6F4F-4DCCD80E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Sloni</a:t>
            </a:r>
            <a:endParaRPr lang="en-US" sz="360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97547-9B30-3448-4EC9-A21B4859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Kvůli slonovině se zabíjí nevinní sloni</a:t>
            </a:r>
          </a:p>
        </p:txBody>
      </p:sp>
    </p:spTree>
    <p:extLst>
      <p:ext uri="{BB962C8B-B14F-4D97-AF65-F5344CB8AC3E}">
        <p14:creationId xmlns:p14="http://schemas.microsoft.com/office/powerpoint/2010/main" val="39563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89F1B0-B612-23B4-710B-9AE9C3C3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/>
              </a:rPr>
              <a:t>PLANTÁŽE</a:t>
            </a:r>
          </a:p>
        </p:txBody>
      </p:sp>
    </p:spTree>
    <p:extLst>
      <p:ext uri="{BB962C8B-B14F-4D97-AF65-F5344CB8AC3E}">
        <p14:creationId xmlns:p14="http://schemas.microsoft.com/office/powerpoint/2010/main" val="266819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obloha, exteriér, rostlina, zelená&#10;&#10;Popis se vygeneroval automaticky.">
            <a:extLst>
              <a:ext uri="{FF2B5EF4-FFF2-40B4-BE49-F238E27FC236}">
                <a16:creationId xmlns:a16="http://schemas.microsoft.com/office/drawing/2014/main" id="{46AE53CF-705E-FA42-AC94-3A4AD5B1E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25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72D174-F0AE-DB47-CA6E-55EEC633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Počet plantáží stoupá.</a:t>
            </a:r>
          </a:p>
        </p:txBody>
      </p:sp>
    </p:spTree>
    <p:extLst>
      <p:ext uri="{BB962C8B-B14F-4D97-AF65-F5344CB8AC3E}">
        <p14:creationId xmlns:p14="http://schemas.microsoft.com/office/powerpoint/2010/main" val="805003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BA7F14-AE2F-397B-1227-00A47641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2191807"/>
            <a:ext cx="6115009" cy="3985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dirty="0">
                <a:cs typeface="Calibri"/>
              </a:rPr>
              <a:t>Každou hodinu se v  Indonésii vykácí deštný prales o rozloze 300 fotbalových hřišť (1 920 000m</a:t>
            </a:r>
            <a:r>
              <a:rPr lang="cs-CZ" sz="3200" baseline="30000" dirty="0">
                <a:cs typeface="Calibri"/>
              </a:rPr>
              <a:t>2</a:t>
            </a:r>
            <a:r>
              <a:rPr lang="cs-CZ" sz="3200" dirty="0">
                <a:cs typeface="Calibri"/>
              </a:rPr>
              <a:t>)</a:t>
            </a:r>
          </a:p>
          <a:p>
            <a:r>
              <a:rPr lang="cs-CZ" sz="3200" dirty="0">
                <a:cs typeface="Calibri"/>
              </a:rPr>
              <a:t>Každých patnáct vteřin plocha jako jedno fotbalové hřiště</a:t>
            </a:r>
          </a:p>
        </p:txBody>
      </p:sp>
      <p:pic>
        <p:nvPicPr>
          <p:cNvPr id="5" name="Obrázek 5" descr="Obsah obrázku obloha, tráva, exteriér, příroda&#10;&#10;Popis se vygeneroval automaticky.">
            <a:extLst>
              <a:ext uri="{FF2B5EF4-FFF2-40B4-BE49-F238E27FC236}">
                <a16:creationId xmlns:a16="http://schemas.microsoft.com/office/drawing/2014/main" id="{E1A75190-A856-1A64-8A96-5FDB5531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543369"/>
            <a:ext cx="4935970" cy="32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8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EA7703-FE67-D11C-615B-04915485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840" y="1600089"/>
            <a:ext cx="7598322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/>
              </a:rPr>
              <a:t>PALMA OLEJNÁ</a:t>
            </a:r>
          </a:p>
        </p:txBody>
      </p:sp>
    </p:spTree>
    <p:extLst>
      <p:ext uri="{BB962C8B-B14F-4D97-AF65-F5344CB8AC3E}">
        <p14:creationId xmlns:p14="http://schemas.microsoft.com/office/powerpoint/2010/main" val="2435601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rostlina, krájené, uspořádáno&#10;&#10;Popis se vygeneroval automaticky.">
            <a:extLst>
              <a:ext uri="{FF2B5EF4-FFF2-40B4-BE49-F238E27FC236}">
                <a16:creationId xmlns:a16="http://schemas.microsoft.com/office/drawing/2014/main" id="{ECB0DC73-81E2-F11A-2163-5AF968874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689"/>
          <a:stretch/>
        </p:blipFill>
        <p:spPr>
          <a:xfrm>
            <a:off x="2551111" y="10"/>
            <a:ext cx="966964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241B6F-C949-6EB0-07CF-8198A733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2" y="480144"/>
            <a:ext cx="3822189" cy="1899912"/>
          </a:xfrm>
        </p:spPr>
        <p:txBody>
          <a:bodyPr>
            <a:normAutofit/>
          </a:bodyPr>
          <a:lstStyle/>
          <a:p>
            <a:r>
              <a:rPr lang="cs-CZ" sz="4800" b="1" dirty="0">
                <a:cs typeface="Calibri Light"/>
              </a:rPr>
              <a:t>Tropický strom</a:t>
            </a:r>
            <a:endParaRPr lang="cs-CZ" sz="4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1368C3-798D-6BA0-CA0A-BAAD324E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2434201"/>
            <a:ext cx="4368528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Původ západní Afrika a Střední Amerika</a:t>
            </a:r>
          </a:p>
          <a:p>
            <a:r>
              <a:rPr lang="cs-CZ" dirty="0">
                <a:cs typeface="Calibri"/>
              </a:rPr>
              <a:t>Plody  -  palmový olej</a:t>
            </a:r>
          </a:p>
          <a:p>
            <a:r>
              <a:rPr lang="cs-CZ" dirty="0">
                <a:cs typeface="Calibri"/>
              </a:rPr>
              <a:t>Jádra -  palmojádrový tuk</a:t>
            </a:r>
          </a:p>
          <a:p>
            <a:r>
              <a:rPr lang="cs-CZ" dirty="0">
                <a:cs typeface="Calibri"/>
              </a:rPr>
              <a:t>Listy - pletené zboží</a:t>
            </a:r>
          </a:p>
          <a:p>
            <a:r>
              <a:rPr lang="cs-CZ" dirty="0">
                <a:cs typeface="Calibri"/>
              </a:rPr>
              <a:t>Dřevo - stavební materiál</a:t>
            </a:r>
          </a:p>
          <a:p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4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177DE1-894D-E91B-A0ED-367D4D756F98}"/>
              </a:ext>
            </a:extLst>
          </p:cNvPr>
          <p:cNvSpPr txBox="1"/>
          <p:nvPr/>
        </p:nvSpPr>
        <p:spPr>
          <a:xfrm>
            <a:off x="1137034" y="2852468"/>
            <a:ext cx="4784796" cy="13308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Části palmy olejné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04945D-CF5B-D2E0-F438-2492E63E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endParaRPr lang="en-US" sz="2000"/>
          </a:p>
        </p:txBody>
      </p:sp>
      <p:pic>
        <p:nvPicPr>
          <p:cNvPr id="4" name="Obrázek 4" descr="Obsah obrázku rostlina, květina&#10;&#10;Popis se vygeneroval automaticky.">
            <a:extLst>
              <a:ext uri="{FF2B5EF4-FFF2-40B4-BE49-F238E27FC236}">
                <a16:creationId xmlns:a16="http://schemas.microsoft.com/office/drawing/2014/main" id="{4D4B937F-E95B-B5DB-53BD-9ACF9E33E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407" y="558861"/>
            <a:ext cx="4582999" cy="62944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BB4D4C2-5078-C294-D164-4D4656C6943F}"/>
              </a:ext>
            </a:extLst>
          </p:cNvPr>
          <p:cNvSpPr txBox="1"/>
          <p:nvPr/>
        </p:nvSpPr>
        <p:spPr>
          <a:xfrm>
            <a:off x="1676400" y="28553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46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A4CBD2-1F67-8333-23D8-392E4BBF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b="1">
                <a:cs typeface="Calibri Light"/>
              </a:rPr>
              <a:t>Sběr</a:t>
            </a:r>
            <a:endParaRPr lang="cs-CZ" sz="5400" b="1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FE0993-749F-8EDE-4EBB-BB5AED682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>
                <a:cs typeface="Calibri"/>
              </a:rPr>
              <a:t>Sběrači dostávají 40 euro za měsíc</a:t>
            </a:r>
            <a:endParaRPr lang="cs-CZ" sz="2200" dirty="0"/>
          </a:p>
          <a:p>
            <a:r>
              <a:rPr lang="cs-CZ" sz="2200" dirty="0">
                <a:cs typeface="Calibri"/>
              </a:rPr>
              <a:t>Za rok jedna palma vyprodukuje 5-10 plodenství  </a:t>
            </a:r>
            <a:endParaRPr lang="cs-CZ" sz="2200" dirty="0"/>
          </a:p>
        </p:txBody>
      </p:sp>
      <p:pic>
        <p:nvPicPr>
          <p:cNvPr id="5" name="Obrázek 5" descr="Obsah obrázku strom, exteriér, tráva, rostlina&#10;&#10;Popis se vygeneroval automaticky.">
            <a:extLst>
              <a:ext uri="{FF2B5EF4-FFF2-40B4-BE49-F238E27FC236}">
                <a16:creationId xmlns:a16="http://schemas.microsoft.com/office/drawing/2014/main" id="{2B96A5B2-9E83-0342-28CC-412DF4C06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843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EA7703-FE67-D11C-615B-04915485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840" y="1600089"/>
            <a:ext cx="7598322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/>
              </a:rPr>
              <a:t>LISOVÁNÍ</a:t>
            </a:r>
          </a:p>
        </p:txBody>
      </p:sp>
    </p:spTree>
    <p:extLst>
      <p:ext uri="{BB962C8B-B14F-4D97-AF65-F5344CB8AC3E}">
        <p14:creationId xmlns:p14="http://schemas.microsoft.com/office/powerpoint/2010/main" val="136335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7853550D-F840-4228-846F-6C9704F2B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text, klipart&#10;&#10;Popis se vygeneroval automaticky.">
            <a:extLst>
              <a:ext uri="{FF2B5EF4-FFF2-40B4-BE49-F238E27FC236}">
                <a16:creationId xmlns:a16="http://schemas.microsoft.com/office/drawing/2014/main" id="{7739E1FA-36A4-FD32-18F8-61F7FCBCA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76" y="268855"/>
            <a:ext cx="3913897" cy="6334664"/>
          </a:xfrm>
          <a:prstGeom prst="rect">
            <a:avLst/>
          </a:prstGeom>
        </p:spPr>
      </p:pic>
      <p:sp>
        <p:nvSpPr>
          <p:cNvPr id="30" name="Rectangle 21">
            <a:extLst>
              <a:ext uri="{FF2B5EF4-FFF2-40B4-BE49-F238E27FC236}">
                <a16:creationId xmlns:a16="http://schemas.microsoft.com/office/drawing/2014/main" id="{E7401DF7-4687-415B-A91D-DB43BEEB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7388" y="0"/>
            <a:ext cx="74646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8EFC09D2-72D2-4174-A2DF-1017D0FE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48935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671848-D95D-81D5-3AB5-8F1BA43A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95152"/>
            <a:ext cx="4773616" cy="1065313"/>
          </a:xfrm>
        </p:spPr>
        <p:txBody>
          <a:bodyPr anchor="b">
            <a:normAutofit/>
          </a:bodyPr>
          <a:lstStyle/>
          <a:p>
            <a:pPr algn="ctr"/>
            <a:r>
              <a:rPr lang="cs-CZ" sz="3200" b="1">
                <a:solidFill>
                  <a:schemeClr val="tx1">
                    <a:lumMod val="65000"/>
                    <a:lumOff val="35000"/>
                  </a:schemeClr>
                </a:solidFill>
                <a:cs typeface="Calibri Light"/>
              </a:rPr>
              <a:t>Vyhrocená situace?</a:t>
            </a:r>
            <a:endParaRPr lang="cs-CZ" sz="3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6205E-06C7-49FC-31C2-D8C3229DB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447337"/>
            <a:ext cx="4773616" cy="30748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0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cs-CZ" sz="2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Názor domorodců</a:t>
            </a:r>
          </a:p>
          <a:p>
            <a:pPr lvl="2"/>
            <a:r>
              <a:rPr lang="cs-CZ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Změna života, odchod z domovů</a:t>
            </a:r>
          </a:p>
          <a:p>
            <a:pPr lvl="2"/>
            <a:endParaRPr lang="cs-CZ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cs-CZ" sz="2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Názor obchodníků</a:t>
            </a:r>
          </a:p>
          <a:p>
            <a:pPr lvl="2"/>
            <a:r>
              <a:rPr lang="cs-CZ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Výhodné vlastnosti pro výrobce potravin</a:t>
            </a:r>
          </a:p>
          <a:p>
            <a:pPr lvl="2"/>
            <a:endParaRPr lang="cs-CZ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576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osoba, interiér, příprava, vaření&#10;&#10;Popis se vygeneroval automaticky.">
            <a:extLst>
              <a:ext uri="{FF2B5EF4-FFF2-40B4-BE49-F238E27FC236}">
                <a16:creationId xmlns:a16="http://schemas.microsoft.com/office/drawing/2014/main" id="{9C1676FC-1D3A-651E-E62C-B486E405F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C31AA8-C579-4264-F17D-BB3EC9DD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933" y="3876136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cs typeface="Calibri Light"/>
              </a:rPr>
              <a:t>Průběh</a:t>
            </a:r>
            <a:endParaRPr lang="en-US" b="1" kern="1200">
              <a:latin typeface="+mj-lt"/>
              <a:cs typeface="Calibri Light"/>
            </a:endParaRPr>
          </a:p>
        </p:txBody>
      </p:sp>
      <p:pic>
        <p:nvPicPr>
          <p:cNvPr id="4" name="Obrázek 4" descr="Obsah obrázku helma&#10;&#10;Popis se vygeneroval automaticky.">
            <a:extLst>
              <a:ext uri="{FF2B5EF4-FFF2-40B4-BE49-F238E27FC236}">
                <a16:creationId xmlns:a16="http://schemas.microsoft.com/office/drawing/2014/main" id="{047D732F-58F4-152F-D290-2E706BDD9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538522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580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EA7703-FE67-D11C-615B-04915485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840" y="1600089"/>
            <a:ext cx="7598322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/>
              </a:rPr>
              <a:t>FOTOGALERIE</a:t>
            </a:r>
          </a:p>
        </p:txBody>
      </p:sp>
    </p:spTree>
    <p:extLst>
      <p:ext uri="{BB962C8B-B14F-4D97-AF65-F5344CB8AC3E}">
        <p14:creationId xmlns:p14="http://schemas.microsoft.com/office/powerpoint/2010/main" val="340025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exteriér, tráva&#10;&#10;Popis se vygeneroval automaticky.">
            <a:extLst>
              <a:ext uri="{FF2B5EF4-FFF2-40B4-BE49-F238E27FC236}">
                <a16:creationId xmlns:a16="http://schemas.microsoft.com/office/drawing/2014/main" id="{75B8F150-44EB-965C-78A1-D7F630E34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4BC11F-33BA-6742-FF70-2DE8EE67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851" y="3231931"/>
            <a:ext cx="4384003" cy="183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 err="1"/>
              <a:t>Odpad</a:t>
            </a:r>
            <a:r>
              <a:rPr lang="en-US" sz="3600" dirty="0"/>
              <a:t> z </a:t>
            </a:r>
            <a:r>
              <a:rPr lang="en-US" sz="3600" dirty="0" err="1"/>
              <a:t>velkovýrobny</a:t>
            </a:r>
            <a:r>
              <a:rPr lang="en-US" sz="3600" dirty="0"/>
              <a:t> </a:t>
            </a:r>
            <a:r>
              <a:rPr lang="en-US" sz="3600" dirty="0" err="1"/>
              <a:t>vypouštěný</a:t>
            </a:r>
            <a:r>
              <a:rPr lang="en-US" sz="3600" dirty="0"/>
              <a:t> do </a:t>
            </a:r>
            <a:r>
              <a:rPr lang="en-US" sz="3600" dirty="0" err="1"/>
              <a:t>přírody</a:t>
            </a:r>
            <a:endParaRPr lang="en-US" sz="3600" dirty="0" err="1"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97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příroda, exteriér, hora, kopec&#10;&#10;Popis se vygeneroval automaticky.">
            <a:extLst>
              <a:ext uri="{FF2B5EF4-FFF2-40B4-BE49-F238E27FC236}">
                <a16:creationId xmlns:a16="http://schemas.microsoft.com/office/drawing/2014/main" id="{B891FF1B-8BA9-6E34-37AE-2808BC940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E7C8F8-785A-ACD9-E68D-2020E07A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153" y="3231931"/>
            <a:ext cx="3808909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Továrna obklopena plantážemi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2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exteriér, strom, tráva, příroda&#10;&#10;Popis se vygeneroval automaticky.">
            <a:extLst>
              <a:ext uri="{FF2B5EF4-FFF2-40B4-BE49-F238E27FC236}">
                <a16:creationId xmlns:a16="http://schemas.microsoft.com/office/drawing/2014/main" id="{0713F5C1-EA52-3543-1AA5-C084CF2BD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599D0C-8299-6C9A-26B1-6A1FCE36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Prales zničený kvůli plantážím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913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ráva, exteriér, rostlina, strom&#10;&#10;Popis se vygeneroval automaticky.">
            <a:extLst>
              <a:ext uri="{FF2B5EF4-FFF2-40B4-BE49-F238E27FC236}">
                <a16:creationId xmlns:a16="http://schemas.microsoft.com/office/drawing/2014/main" id="{47BC428E-7720-826E-BBC8-73BB548F6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D7B0A1-7633-3F4E-C445-9D0F1E8B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Znečištěná nádrž odpadem z velkovýrobny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07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09B4F-9ADC-9D8F-74E6-10AE4D55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332" y="379502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FF0000"/>
                </a:solidFill>
                <a:cs typeface="Calibri Light"/>
              </a:rPr>
              <a:t>Grafy deštných pralesů</a:t>
            </a:r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53E90E6D-6173-43A6-6032-B5244A8C6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541" y="1394304"/>
            <a:ext cx="6609558" cy="5242734"/>
          </a:xfr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4895BB74-0BFB-21DF-99C5-D58F7D416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4" r="36193" b="-275"/>
          <a:stretch/>
        </p:blipFill>
        <p:spPr>
          <a:xfrm>
            <a:off x="1639469" y="1397300"/>
            <a:ext cx="1412525" cy="52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4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FFE3FC-BE5A-4B5F-A93B-66E86FFC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Animované video: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E89529-605D-4544-AF09-C1884547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https://www.youtube.com/watch?v=VY6xJeAGgYU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3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89734C-7E47-472E-A245-EF49A734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872" y="-1266260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Děkujeme za pozornost!</a:t>
            </a:r>
          </a:p>
        </p:txBody>
      </p:sp>
      <p:pic>
        <p:nvPicPr>
          <p:cNvPr id="4" name="Obrázek 4" descr="Obsah obrázku primát, savci, exteriér, zavřít&#10;&#10;Popis se vygeneroval automaticky.">
            <a:extLst>
              <a:ext uri="{FF2B5EF4-FFF2-40B4-BE49-F238E27FC236}">
                <a16:creationId xmlns:a16="http://schemas.microsoft.com/office/drawing/2014/main" id="{00EE6184-A2E9-8F1B-E07E-8AE9E4B25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6280" y="887662"/>
            <a:ext cx="6436548" cy="5082675"/>
          </a:xfrm>
          <a:prstGeom prst="rect">
            <a:avLst/>
          </a:prstGeom>
        </p:spPr>
      </p:pic>
      <p:cxnSp>
        <p:nvCxnSpPr>
          <p:cNvPr id="28" name="Straight Connector 24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4" descr="Obsah obrázku strom, tráva, exteriér, osoba&#10;&#10;Popis se vygeneroval automaticky.">
            <a:extLst>
              <a:ext uri="{FF2B5EF4-FFF2-40B4-BE49-F238E27FC236}">
                <a16:creationId xmlns:a16="http://schemas.microsoft.com/office/drawing/2014/main" id="{32FAB716-E22C-FD31-F749-0B4B02A0FA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853" y="1715802"/>
            <a:ext cx="4180935" cy="47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35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316049-8CBB-829E-CFE3-52D6E19D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/>
              </a:rPr>
              <a:t>KÁCENÍ PRALESŮ</a:t>
            </a:r>
          </a:p>
        </p:txBody>
      </p:sp>
    </p:spTree>
    <p:extLst>
      <p:ext uri="{BB962C8B-B14F-4D97-AF65-F5344CB8AC3E}">
        <p14:creationId xmlns:p14="http://schemas.microsoft.com/office/powerpoint/2010/main" val="1555862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9D116-F16F-CAB3-6AF6-CA4C4913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b="1">
                <a:cs typeface="Calibri Light"/>
              </a:rPr>
              <a:t>Průběh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8F3C0-BA84-EC6E-3717-B9A53FCD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8501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>
                <a:cs typeface="Calibri"/>
              </a:rPr>
              <a:t>Kácení stromů</a:t>
            </a:r>
          </a:p>
          <a:p>
            <a:pPr lvl="2"/>
            <a:r>
              <a:rPr lang="cs-CZ" sz="2200" dirty="0">
                <a:cs typeface="Calibri"/>
              </a:rPr>
              <a:t>Vzácné dřeviny - Nábytek, podlahy</a:t>
            </a:r>
          </a:p>
          <a:p>
            <a:pPr lvl="2"/>
            <a:r>
              <a:rPr lang="cs-CZ" sz="2200" dirty="0">
                <a:cs typeface="Calibri"/>
              </a:rPr>
              <a:t>Méně vzácné  dřeviny - Papírová hmota</a:t>
            </a:r>
          </a:p>
          <a:p>
            <a:pPr lvl="2"/>
            <a:endParaRPr lang="cs-CZ" sz="2200" dirty="0">
              <a:cs typeface="Calibri"/>
            </a:endParaRPr>
          </a:p>
        </p:txBody>
      </p:sp>
      <p:pic>
        <p:nvPicPr>
          <p:cNvPr id="5" name="Obrázek 4" descr="Obsah obrázku strom, exteriér, rostlina, dlaň&#10;&#10;Popis se vygeneroval automaticky.">
            <a:extLst>
              <a:ext uri="{FF2B5EF4-FFF2-40B4-BE49-F238E27FC236}">
                <a16:creationId xmlns:a16="http://schemas.microsoft.com/office/drawing/2014/main" id="{79E54990-997E-25DE-2C3C-C59D55EB8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E408F17-1BEB-8966-D06F-353B22AE18D2}"/>
              </a:ext>
            </a:extLst>
          </p:cNvPr>
          <p:cNvSpPr txBox="1"/>
          <p:nvPr/>
        </p:nvSpPr>
        <p:spPr>
          <a:xfrm>
            <a:off x="-235284" y="4483768"/>
            <a:ext cx="2743200" cy="1098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00150" lvl="2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cs-CZ" sz="2400" dirty="0">
                <a:ea typeface="+mn-lt"/>
                <a:cs typeface="+mn-lt"/>
              </a:rPr>
              <a:t>Buldozéry</a:t>
            </a:r>
            <a:endParaRPr lang="en-US" sz="2400">
              <a:ea typeface="+mn-lt"/>
              <a:cs typeface="+mn-lt"/>
            </a:endParaRP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cs-CZ" sz="2400" dirty="0">
                <a:ea typeface="+mn-lt"/>
                <a:cs typeface="+mn-lt"/>
              </a:rPr>
              <a:t>Vypalování</a:t>
            </a:r>
            <a:endParaRPr lang="en-US" sz="2400" dirty="0">
              <a:ea typeface="+mn-lt"/>
              <a:cs typeface="+mn-lt"/>
            </a:endParaRPr>
          </a:p>
          <a:p>
            <a:pPr marL="285750" indent="-285750" algn="l">
              <a:buFont typeface="Arial"/>
              <a:buChar char="•"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33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 descr="Obsah obrázku zbraň, kouř, střela, raketa&#10;&#10;Popis se vygeneroval automaticky.">
            <a:extLst>
              <a:ext uri="{FF2B5EF4-FFF2-40B4-BE49-F238E27FC236}">
                <a16:creationId xmlns:a16="http://schemas.microsoft.com/office/drawing/2014/main" id="{0158BACF-CC31-2097-B595-FFE25FFEC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627" y="10"/>
            <a:ext cx="8074479" cy="6857990"/>
          </a:xfrm>
          <a:prstGeom prst="rect">
            <a:avLst/>
          </a:pr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671D4B-B556-4F90-A4B9-7E451A62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Důsledky kácení deštných pralesů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4885E8-F5F5-7FBB-1463-0C360E76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Globální oteplování </a:t>
            </a:r>
          </a:p>
          <a:p>
            <a:r>
              <a:rPr lang="cs-CZ" sz="2000">
                <a:cs typeface="Calibri"/>
              </a:rPr>
              <a:t>Ubývání živočišných druhů</a:t>
            </a:r>
          </a:p>
          <a:p>
            <a:r>
              <a:rPr lang="cs-CZ" sz="2000">
                <a:cs typeface="Calibri"/>
              </a:rPr>
              <a:t>Roztržení ekologického cyklu</a:t>
            </a:r>
          </a:p>
          <a:p>
            <a:r>
              <a:rPr lang="cs-CZ" sz="2000">
                <a:cs typeface="Calibri"/>
              </a:rPr>
              <a:t>Úbytek kultury lidí žijících v pralesích</a:t>
            </a:r>
          </a:p>
          <a:p>
            <a:r>
              <a:rPr lang="cs-CZ" sz="2000">
                <a:cs typeface="Calibri"/>
              </a:rPr>
              <a:t>Vliv na obyvatelstvo</a:t>
            </a:r>
          </a:p>
        </p:txBody>
      </p:sp>
    </p:spTree>
    <p:extLst>
      <p:ext uri="{BB962C8B-B14F-4D97-AF65-F5344CB8AC3E}">
        <p14:creationId xmlns:p14="http://schemas.microsoft.com/office/powerpoint/2010/main" val="4258782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A9C4A-8072-65CE-247B-493D1274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Greenpeace o palmových plantážích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80D420-1590-D3EE-87F4-035BC7CBD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Greenpeace se proti palmovým plantážím pravděpodobně nepostaví.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RAINDROPS Glittering na zeleném listu">
            <a:extLst>
              <a:ext uri="{FF2B5EF4-FFF2-40B4-BE49-F238E27FC236}">
                <a16:creationId xmlns:a16="http://schemas.microsoft.com/office/drawing/2014/main" id="{F6686AF1-BC44-F743-E3CE-7D06844DC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812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BC72B1-367C-4B5D-A6D7-CD20AD93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/>
              </a:rPr>
              <a:t>DOMORODCI A ZVÍŘATA</a:t>
            </a:r>
          </a:p>
        </p:txBody>
      </p:sp>
    </p:spTree>
    <p:extLst>
      <p:ext uri="{BB962C8B-B14F-4D97-AF65-F5344CB8AC3E}">
        <p14:creationId xmlns:p14="http://schemas.microsoft.com/office/powerpoint/2010/main" val="400172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exteriér, tráva, obloha, osoba&#10;&#10;Popis se vygeneroval automaticky.">
            <a:extLst>
              <a:ext uri="{FF2B5EF4-FFF2-40B4-BE49-F238E27FC236}">
                <a16:creationId xmlns:a16="http://schemas.microsoft.com/office/drawing/2014/main" id="{9B1F64CC-D5E3-6817-BBC3-A597F69711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854121" y="10"/>
            <a:ext cx="73378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D181AA-9243-5E43-5980-474F1BDB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Ztráta domovů a potravy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2D09B2-7390-69D9-3E79-C4EAD1B69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Domorodci ztrácí domovy a chuť žít</a:t>
            </a:r>
          </a:p>
          <a:p>
            <a:r>
              <a:rPr lang="cs-CZ" sz="2000">
                <a:cs typeface="Calibri"/>
              </a:rPr>
              <a:t>Nepokoje mezi domorodci </a:t>
            </a:r>
          </a:p>
          <a:p>
            <a:r>
              <a:rPr lang="cs-CZ" sz="2000">
                <a:cs typeface="Calibri"/>
              </a:rPr>
              <a:t>Zvířata přichází o život</a:t>
            </a:r>
          </a:p>
          <a:p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140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E0231E-80B0-3544-6951-74A66264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 b="1">
                <a:cs typeface="Calibri Light"/>
              </a:rPr>
              <a:t>Orangutani</a:t>
            </a:r>
            <a:endParaRPr lang="cs-CZ" sz="5400" b="1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4C2BC-BCBD-19FF-1291-E7DAE7AFC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 dirty="0">
                <a:cs typeface="Calibri"/>
              </a:rPr>
              <a:t>  Každý rok přijde o život 5000 orangutanů, hlavní příčinou je kácení deštných pralesů</a:t>
            </a:r>
          </a:p>
          <a:p>
            <a:endParaRPr lang="cs-CZ" sz="2200" dirty="0">
              <a:cs typeface="Calibri"/>
            </a:endParaRPr>
          </a:p>
          <a:p>
            <a:endParaRPr lang="cs-CZ" sz="2200" dirty="0">
              <a:cs typeface="Calibri"/>
            </a:endParaRPr>
          </a:p>
          <a:p>
            <a:pPr marL="457200" indent="-457200"/>
            <a:r>
              <a:rPr lang="cs-CZ" sz="2200" dirty="0">
                <a:cs typeface="Calibri"/>
              </a:rPr>
              <a:t>Živí se kořínky mladých palem a proto jsou</a:t>
            </a:r>
          </a:p>
          <a:p>
            <a:pPr marL="0" indent="0">
              <a:buNone/>
            </a:pPr>
            <a:r>
              <a:rPr lang="cs-CZ" sz="2200" dirty="0">
                <a:cs typeface="Calibri"/>
              </a:rPr>
              <a:t>     obchodníky zabíjeni</a:t>
            </a:r>
            <a:endParaRPr lang="cs-CZ" sz="2200">
              <a:cs typeface="Calibri"/>
            </a:endParaRPr>
          </a:p>
          <a:p>
            <a:pPr marL="457200" indent="-457200"/>
            <a:endParaRPr lang="cs-CZ" sz="2200">
              <a:cs typeface="Calibri"/>
            </a:endParaRPr>
          </a:p>
        </p:txBody>
      </p:sp>
      <p:pic>
        <p:nvPicPr>
          <p:cNvPr id="4" name="Obrázek 4" descr="Obsah obrázku text, země, primát, savci&#10;&#10;Popis se vygeneroval automaticky.">
            <a:extLst>
              <a:ext uri="{FF2B5EF4-FFF2-40B4-BE49-F238E27FC236}">
                <a16:creationId xmlns:a16="http://schemas.microsoft.com/office/drawing/2014/main" id="{6D2D5CFE-6DEE-090D-71E1-FC764CD351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293" y="605737"/>
            <a:ext cx="4934366" cy="2747463"/>
          </a:xfrm>
          <a:prstGeom prst="rect">
            <a:avLst/>
          </a:prstGeom>
        </p:spPr>
      </p:pic>
      <p:pic>
        <p:nvPicPr>
          <p:cNvPr id="5" name="Obrázek 5" descr="Obsah obrázku text, skála&#10;&#10;Popis se vygeneroval automaticky.">
            <a:extLst>
              <a:ext uri="{FF2B5EF4-FFF2-40B4-BE49-F238E27FC236}">
                <a16:creationId xmlns:a16="http://schemas.microsoft.com/office/drawing/2014/main" id="{59B41977-F85C-F452-534E-84275572A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294" y="3868031"/>
            <a:ext cx="4930455" cy="25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17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253</Words>
  <Application>Microsoft Office PowerPoint</Application>
  <PresentationFormat>Širokoúhlá obrazovka</PresentationFormat>
  <Paragraphs>64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Meiryo</vt:lpstr>
      <vt:lpstr>Arial</vt:lpstr>
      <vt:lpstr>Arial Black</vt:lpstr>
      <vt:lpstr>Calibri</vt:lpstr>
      <vt:lpstr>Calibri Light</vt:lpstr>
      <vt:lpstr>Tw Cen MT</vt:lpstr>
      <vt:lpstr>Motiv systému Office</vt:lpstr>
      <vt:lpstr>Palmový olej a dopad na přírodu</vt:lpstr>
      <vt:lpstr>Vyhrocená situace?</vt:lpstr>
      <vt:lpstr>KÁCENÍ PRALESŮ</vt:lpstr>
      <vt:lpstr>Průběh</vt:lpstr>
      <vt:lpstr>Důsledky kácení deštných pralesů</vt:lpstr>
      <vt:lpstr>Greenpeace o palmových plantážích</vt:lpstr>
      <vt:lpstr>DOMORODCI A ZVÍŘATA</vt:lpstr>
      <vt:lpstr>Ztráta domovů a potravy</vt:lpstr>
      <vt:lpstr>Orangutani</vt:lpstr>
      <vt:lpstr> Gorily </vt:lpstr>
      <vt:lpstr>Sloni</vt:lpstr>
      <vt:lpstr>PLANTÁŽE</vt:lpstr>
      <vt:lpstr>Počet plantáží stoupá.</vt:lpstr>
      <vt:lpstr>Prezentace aplikace PowerPoint</vt:lpstr>
      <vt:lpstr>PALMA OLEJNÁ</vt:lpstr>
      <vt:lpstr>Tropický strom</vt:lpstr>
      <vt:lpstr>Prezentace aplikace PowerPoint</vt:lpstr>
      <vt:lpstr>Sběr</vt:lpstr>
      <vt:lpstr>LISOVÁNÍ</vt:lpstr>
      <vt:lpstr>Průběh</vt:lpstr>
      <vt:lpstr>FOTOGALERIE</vt:lpstr>
      <vt:lpstr>Odpad z velkovýrobny vypouštěný do přírody</vt:lpstr>
      <vt:lpstr>Továrna obklopena plantážemi</vt:lpstr>
      <vt:lpstr>Prales zničený kvůli plantážím</vt:lpstr>
      <vt:lpstr>Znečištěná nádrž odpadem z velkovýrobny</vt:lpstr>
      <vt:lpstr>Grafy deštných pralesů</vt:lpstr>
      <vt:lpstr>Animované video: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Palmov</dc:title>
  <dc:creator/>
  <cp:lastModifiedBy>Helena  Pechova</cp:lastModifiedBy>
  <cp:revision>712</cp:revision>
  <dcterms:created xsi:type="dcterms:W3CDTF">2022-04-04T09:05:20Z</dcterms:created>
  <dcterms:modified xsi:type="dcterms:W3CDTF">2022-04-22T07:29:05Z</dcterms:modified>
</cp:coreProperties>
</file>